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45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B4F72A-E430-4B0A-A2A1-940EFF4B787E}"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1716635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B4F72A-E430-4B0A-A2A1-940EFF4B787E}"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2750126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B4F72A-E430-4B0A-A2A1-940EFF4B787E}"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B88D-E05D-4E9E-A68F-505344DDD6D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25589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B4F72A-E430-4B0A-A2A1-940EFF4B787E}"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2951041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B4F72A-E430-4B0A-A2A1-940EFF4B787E}"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B88D-E05D-4E9E-A68F-505344DDD6D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2400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B4F72A-E430-4B0A-A2A1-940EFF4B787E}"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29425110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B4F72A-E430-4B0A-A2A1-940EFF4B787E}"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1677942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B4F72A-E430-4B0A-A2A1-940EFF4B787E}"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3305595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B4F72A-E430-4B0A-A2A1-940EFF4B787E}"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310580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B4F72A-E430-4B0A-A2A1-940EFF4B787E}" type="datetimeFigureOut">
              <a:rPr lang="en-US" smtClean="0"/>
              <a:t>12/23/2018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499792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B4F72A-E430-4B0A-A2A1-940EFF4B787E}" type="datetimeFigureOut">
              <a:rPr lang="en-US" smtClean="0"/>
              <a:t>12/23/2018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764710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B4F72A-E430-4B0A-A2A1-940EFF4B787E}" type="datetimeFigureOut">
              <a:rPr lang="en-US" smtClean="0"/>
              <a:t>12/23/2018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4117712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B4F72A-E430-4B0A-A2A1-940EFF4B787E}" type="datetimeFigureOut">
              <a:rPr lang="en-US" smtClean="0"/>
              <a:t>12/23/2018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276898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B4F72A-E430-4B0A-A2A1-940EFF4B787E}" type="datetimeFigureOut">
              <a:rPr lang="en-US" smtClean="0"/>
              <a:t>12/23/2018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196577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B4F72A-E430-4B0A-A2A1-940EFF4B787E}" type="datetimeFigureOut">
              <a:rPr lang="en-US" smtClean="0"/>
              <a:t>12/23/2018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EB88D-E05D-4E9E-A68F-505344DDD6D2}" type="slidenum">
              <a:rPr lang="en-US" smtClean="0"/>
              <a:t>‹#›</a:t>
            </a:fld>
            <a:endParaRPr lang="en-US"/>
          </a:p>
        </p:txBody>
      </p:sp>
    </p:spTree>
    <p:extLst>
      <p:ext uri="{BB962C8B-B14F-4D97-AF65-F5344CB8AC3E}">
        <p14:creationId xmlns:p14="http://schemas.microsoft.com/office/powerpoint/2010/main" val="2339080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EB88D-E05D-4E9E-A68F-505344DDD6D2}" type="slidenum">
              <a:rPr lang="en-US" smtClean="0"/>
              <a:t>‹#›</a:t>
            </a:fld>
            <a:endParaRPr lang="en-US"/>
          </a:p>
        </p:txBody>
      </p:sp>
      <p:sp>
        <p:nvSpPr>
          <p:cNvPr id="5" name="Date Placeholder 4"/>
          <p:cNvSpPr>
            <a:spLocks noGrp="1"/>
          </p:cNvSpPr>
          <p:nvPr>
            <p:ph type="dt" sz="half" idx="10"/>
          </p:nvPr>
        </p:nvSpPr>
        <p:spPr/>
        <p:txBody>
          <a:bodyPr/>
          <a:lstStyle/>
          <a:p>
            <a:fld id="{C9B4F72A-E430-4B0A-A2A1-940EFF4B787E}" type="datetimeFigureOut">
              <a:rPr lang="en-US" smtClean="0"/>
              <a:t>12/23/2018</a:t>
            </a:fld>
            <a:endParaRPr lang="en-US"/>
          </a:p>
        </p:txBody>
      </p:sp>
    </p:spTree>
    <p:extLst>
      <p:ext uri="{BB962C8B-B14F-4D97-AF65-F5344CB8AC3E}">
        <p14:creationId xmlns:p14="http://schemas.microsoft.com/office/powerpoint/2010/main" val="1273522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B4F72A-E430-4B0A-A2A1-940EFF4B787E}" type="datetimeFigureOut">
              <a:rPr lang="en-US" smtClean="0"/>
              <a:t>12/23/2018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4CEB88D-E05D-4E9E-A68F-505344DDD6D2}" type="slidenum">
              <a:rPr lang="en-US" smtClean="0"/>
              <a:t>‹#›</a:t>
            </a:fld>
            <a:endParaRPr lang="en-US"/>
          </a:p>
        </p:txBody>
      </p:sp>
    </p:spTree>
    <p:extLst>
      <p:ext uri="{BB962C8B-B14F-4D97-AF65-F5344CB8AC3E}">
        <p14:creationId xmlns:p14="http://schemas.microsoft.com/office/powerpoint/2010/main" val="415097471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84CF6E-3887-4640-835D-DDF740468FE5}"/>
              </a:ext>
            </a:extLst>
          </p:cNvPr>
          <p:cNvSpPr>
            <a:spLocks noGrp="1"/>
          </p:cNvSpPr>
          <p:nvPr>
            <p:ph type="ctrTitle"/>
          </p:nvPr>
        </p:nvSpPr>
        <p:spPr/>
        <p:txBody>
          <a:bodyPr/>
          <a:lstStyle/>
          <a:p>
            <a:r>
              <a:rPr lang="en-US" sz="5000" dirty="0" smtClean="0"/>
              <a:t/>
            </a:r>
            <a:br>
              <a:rPr lang="en-US" sz="5000" dirty="0" smtClean="0"/>
            </a:br>
            <a:r>
              <a:rPr lang="en-US" sz="5000" dirty="0"/>
              <a:t/>
            </a:r>
            <a:br>
              <a:rPr lang="en-US" sz="5000" dirty="0"/>
            </a:br>
            <a:r>
              <a:rPr lang="en-US" sz="5000" dirty="0" smtClean="0"/>
              <a:t>Soft </a:t>
            </a:r>
            <a:r>
              <a:rPr lang="en-US" sz="5000" dirty="0"/>
              <a:t>Skills &amp; Empathy, 101</a:t>
            </a:r>
          </a:p>
        </p:txBody>
      </p:sp>
      <p:sp>
        <p:nvSpPr>
          <p:cNvPr id="3" name="Subtitle 2">
            <a:extLst>
              <a:ext uri="{FF2B5EF4-FFF2-40B4-BE49-F238E27FC236}">
                <a16:creationId xmlns:a16="http://schemas.microsoft.com/office/drawing/2014/main" xmlns="" id="{126D3FEA-CDC5-4E5D-AB3C-85184B1F5EAE}"/>
              </a:ext>
            </a:extLst>
          </p:cNvPr>
          <p:cNvSpPr>
            <a:spLocks noGrp="1"/>
          </p:cNvSpPr>
          <p:nvPr>
            <p:ph type="subTitle" idx="1"/>
          </p:nvPr>
        </p:nvSpPr>
        <p:spPr/>
        <p:txBody>
          <a:bodyPr/>
          <a:lstStyle/>
          <a:p>
            <a:r>
              <a:rPr lang="en-US" dirty="0" smtClean="0"/>
              <a:t>Specialty </a:t>
            </a:r>
            <a:r>
              <a:rPr lang="en-US" dirty="0"/>
              <a:t>Answering Service</a:t>
            </a:r>
          </a:p>
        </p:txBody>
      </p:sp>
    </p:spTree>
    <p:extLst>
      <p:ext uri="{BB962C8B-B14F-4D97-AF65-F5344CB8AC3E}">
        <p14:creationId xmlns:p14="http://schemas.microsoft.com/office/powerpoint/2010/main" val="4207022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CCE351-BBC4-4068-A0C7-455A66F690A7}"/>
              </a:ext>
            </a:extLst>
          </p:cNvPr>
          <p:cNvSpPr>
            <a:spLocks noGrp="1"/>
          </p:cNvSpPr>
          <p:nvPr>
            <p:ph type="title"/>
          </p:nvPr>
        </p:nvSpPr>
        <p:spPr/>
        <p:txBody>
          <a:bodyPr/>
          <a:lstStyle/>
          <a:p>
            <a:r>
              <a:rPr lang="en-US" dirty="0"/>
              <a:t>PRO TIP: Use your experiences as a guide.</a:t>
            </a:r>
          </a:p>
        </p:txBody>
      </p:sp>
      <p:sp>
        <p:nvSpPr>
          <p:cNvPr id="3" name="Content Placeholder 2">
            <a:extLst>
              <a:ext uri="{FF2B5EF4-FFF2-40B4-BE49-F238E27FC236}">
                <a16:creationId xmlns:a16="http://schemas.microsoft.com/office/drawing/2014/main" xmlns="" id="{8B430AE2-55BD-406C-929F-D6CA6D27FCE9}"/>
              </a:ext>
            </a:extLst>
          </p:cNvPr>
          <p:cNvSpPr>
            <a:spLocks noGrp="1"/>
          </p:cNvSpPr>
          <p:nvPr>
            <p:ph sz="half" idx="1"/>
          </p:nvPr>
        </p:nvSpPr>
        <p:spPr/>
        <p:txBody>
          <a:bodyPr>
            <a:normAutofit/>
          </a:bodyPr>
          <a:lstStyle/>
          <a:p>
            <a:r>
              <a:rPr lang="en-US" dirty="0"/>
              <a:t>Think about the last time you contacted the customer service department of your bank or favorite retailer, or when you’ve reached your doctor’s or dentist’s after-hours answering service.</a:t>
            </a:r>
          </a:p>
          <a:p>
            <a:r>
              <a:rPr lang="en-US" dirty="0"/>
              <a:t>Ask yourself these questions.</a:t>
            </a:r>
          </a:p>
          <a:p>
            <a:endParaRPr lang="en-US" dirty="0"/>
          </a:p>
        </p:txBody>
      </p:sp>
      <p:sp>
        <p:nvSpPr>
          <p:cNvPr id="4" name="Content Placeholder 3">
            <a:extLst>
              <a:ext uri="{FF2B5EF4-FFF2-40B4-BE49-F238E27FC236}">
                <a16:creationId xmlns:a16="http://schemas.microsoft.com/office/drawing/2014/main" xmlns="" id="{8AA831D8-5EF7-4940-AB6E-F3575F6F67CA}"/>
              </a:ext>
            </a:extLst>
          </p:cNvPr>
          <p:cNvSpPr>
            <a:spLocks noGrp="1"/>
          </p:cNvSpPr>
          <p:nvPr>
            <p:ph sz="half" idx="2"/>
          </p:nvPr>
        </p:nvSpPr>
        <p:spPr/>
        <p:txBody>
          <a:bodyPr>
            <a:normAutofit/>
          </a:bodyPr>
          <a:lstStyle/>
          <a:p>
            <a:r>
              <a:rPr lang="en-US" dirty="0">
                <a:solidFill>
                  <a:srgbClr val="FF0000"/>
                </a:solidFill>
              </a:rPr>
              <a:t>What stood out to you?</a:t>
            </a:r>
          </a:p>
          <a:p>
            <a:r>
              <a:rPr lang="en-US" dirty="0">
                <a:solidFill>
                  <a:srgbClr val="FF0000"/>
                </a:solidFill>
              </a:rPr>
              <a:t>How did the operators come across?</a:t>
            </a:r>
          </a:p>
          <a:p>
            <a:r>
              <a:rPr lang="en-US" dirty="0" smtClean="0">
                <a:solidFill>
                  <a:srgbClr val="FF0000"/>
                </a:solidFill>
              </a:rPr>
              <a:t>Were </a:t>
            </a:r>
            <a:r>
              <a:rPr lang="en-US" dirty="0">
                <a:solidFill>
                  <a:srgbClr val="FF0000"/>
                </a:solidFill>
              </a:rPr>
              <a:t>they kind or unfriendly?</a:t>
            </a:r>
          </a:p>
          <a:p>
            <a:r>
              <a:rPr lang="en-US" dirty="0">
                <a:solidFill>
                  <a:srgbClr val="FF0000"/>
                </a:solidFill>
              </a:rPr>
              <a:t>Did they listen, yell at you, or talk over you?</a:t>
            </a:r>
          </a:p>
          <a:p>
            <a:r>
              <a:rPr lang="en-US" dirty="0">
                <a:solidFill>
                  <a:srgbClr val="FF0000"/>
                </a:solidFill>
              </a:rPr>
              <a:t>Did you feel heard, or did they act as if you were just another call to be answered?</a:t>
            </a:r>
          </a:p>
        </p:txBody>
      </p:sp>
      <p:sp>
        <p:nvSpPr>
          <p:cNvPr id="7" name="Footer Placeholder 6">
            <a:extLst>
              <a:ext uri="{FF2B5EF4-FFF2-40B4-BE49-F238E27FC236}">
                <a16:creationId xmlns:a16="http://schemas.microsoft.com/office/drawing/2014/main" xmlns="" id="{493B013D-9599-496D-BFF3-D649C13AF162}"/>
              </a:ext>
            </a:extLst>
          </p:cNvPr>
          <p:cNvSpPr>
            <a:spLocks noGrp="1"/>
          </p:cNvSpPr>
          <p:nvPr>
            <p:ph type="ftr" sz="quarter" idx="11"/>
          </p:nvPr>
        </p:nvSpPr>
        <p:spPr>
          <a:xfrm>
            <a:off x="677334" y="6498568"/>
            <a:ext cx="6297612" cy="365125"/>
          </a:xfrm>
        </p:spPr>
        <p:txBody>
          <a:bodyPr/>
          <a:lstStyle/>
          <a:p>
            <a:r>
              <a:rPr lang="en-US" dirty="0"/>
              <a:t>© 2018 Specialty Answering Service</a:t>
            </a:r>
          </a:p>
        </p:txBody>
      </p:sp>
      <p:sp>
        <p:nvSpPr>
          <p:cNvPr id="8" name="Slide Number Placeholder 7">
            <a:extLst>
              <a:ext uri="{FF2B5EF4-FFF2-40B4-BE49-F238E27FC236}">
                <a16:creationId xmlns:a16="http://schemas.microsoft.com/office/drawing/2014/main" xmlns="" id="{D968D8C6-9E0F-4599-B278-2FC1BA688486}"/>
              </a:ext>
            </a:extLst>
          </p:cNvPr>
          <p:cNvSpPr>
            <a:spLocks noGrp="1"/>
          </p:cNvSpPr>
          <p:nvPr>
            <p:ph type="sldNum" sz="quarter" idx="12"/>
          </p:nvPr>
        </p:nvSpPr>
        <p:spPr/>
        <p:txBody>
          <a:bodyPr/>
          <a:lstStyle/>
          <a:p>
            <a:fld id="{38C9F775-C4E0-4E2E-9BE3-4107E4B5CFCC}" type="slidenum">
              <a:rPr lang="en-US" smtClean="0"/>
              <a:t>10</a:t>
            </a:fld>
            <a:endParaRPr lang="en-US"/>
          </a:p>
        </p:txBody>
      </p:sp>
    </p:spTree>
    <p:extLst>
      <p:ext uri="{BB962C8B-B14F-4D97-AF65-F5344CB8AC3E}">
        <p14:creationId xmlns:p14="http://schemas.microsoft.com/office/powerpoint/2010/main" val="2801161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CCE351-BBC4-4068-A0C7-455A66F690A7}"/>
              </a:ext>
            </a:extLst>
          </p:cNvPr>
          <p:cNvSpPr>
            <a:spLocks noGrp="1"/>
          </p:cNvSpPr>
          <p:nvPr>
            <p:ph type="title"/>
          </p:nvPr>
        </p:nvSpPr>
        <p:spPr/>
        <p:txBody>
          <a:bodyPr/>
          <a:lstStyle/>
          <a:p>
            <a:r>
              <a:rPr lang="en-US" dirty="0"/>
              <a:t>PRO TIP: Use your experiences as a guide, cont’d.</a:t>
            </a:r>
          </a:p>
        </p:txBody>
      </p:sp>
      <p:sp>
        <p:nvSpPr>
          <p:cNvPr id="3" name="Content Placeholder 2">
            <a:extLst>
              <a:ext uri="{FF2B5EF4-FFF2-40B4-BE49-F238E27FC236}">
                <a16:creationId xmlns:a16="http://schemas.microsoft.com/office/drawing/2014/main" xmlns="" id="{8B430AE2-55BD-406C-929F-D6CA6D27FCE9}"/>
              </a:ext>
            </a:extLst>
          </p:cNvPr>
          <p:cNvSpPr>
            <a:spLocks noGrp="1"/>
          </p:cNvSpPr>
          <p:nvPr>
            <p:ph sz="half" idx="1"/>
          </p:nvPr>
        </p:nvSpPr>
        <p:spPr/>
        <p:txBody>
          <a:bodyPr>
            <a:normAutofit/>
          </a:bodyPr>
          <a:lstStyle/>
          <a:p>
            <a:r>
              <a:rPr lang="en-US" dirty="0"/>
              <a:t>A lot can be learned from your personal experiences.</a:t>
            </a:r>
          </a:p>
          <a:p>
            <a:r>
              <a:rPr lang="en-US" dirty="0"/>
              <a:t>As a consumer and a human being, </a:t>
            </a:r>
            <a:r>
              <a:rPr lang="en-US" i="1" dirty="0"/>
              <a:t>you have every right to expect a certain level of treatment from others</a:t>
            </a:r>
            <a:r>
              <a:rPr lang="en-US" dirty="0"/>
              <a:t>.</a:t>
            </a:r>
          </a:p>
          <a:p>
            <a:r>
              <a:rPr lang="en-US" dirty="0"/>
              <a:t>And thus, so does each caller.</a:t>
            </a:r>
          </a:p>
        </p:txBody>
      </p:sp>
      <p:sp>
        <p:nvSpPr>
          <p:cNvPr id="4" name="Content Placeholder 3">
            <a:extLst>
              <a:ext uri="{FF2B5EF4-FFF2-40B4-BE49-F238E27FC236}">
                <a16:creationId xmlns:a16="http://schemas.microsoft.com/office/drawing/2014/main" xmlns="" id="{8AA831D8-5EF7-4940-AB6E-F3575F6F67CA}"/>
              </a:ext>
            </a:extLst>
          </p:cNvPr>
          <p:cNvSpPr>
            <a:spLocks noGrp="1"/>
          </p:cNvSpPr>
          <p:nvPr>
            <p:ph sz="half" idx="2"/>
          </p:nvPr>
        </p:nvSpPr>
        <p:spPr/>
        <p:txBody>
          <a:bodyPr>
            <a:normAutofit/>
          </a:bodyPr>
          <a:lstStyle/>
          <a:p>
            <a:r>
              <a:rPr lang="en-US" sz="2800" dirty="0">
                <a:solidFill>
                  <a:srgbClr val="FF0000"/>
                </a:solidFill>
              </a:rPr>
              <a:t>The way you interact with each caller in your queue should meet or exceed your own </a:t>
            </a:r>
            <a:r>
              <a:rPr lang="en-US" sz="2800" dirty="0" smtClean="0">
                <a:solidFill>
                  <a:srgbClr val="FF0000"/>
                </a:solidFill>
              </a:rPr>
              <a:t>expectations </a:t>
            </a:r>
            <a:r>
              <a:rPr lang="en-US" sz="2800" dirty="0">
                <a:solidFill>
                  <a:srgbClr val="FF0000"/>
                </a:solidFill>
              </a:rPr>
              <a:t>if the roles were reversed.</a:t>
            </a:r>
          </a:p>
          <a:p>
            <a:endParaRPr lang="en-US" dirty="0"/>
          </a:p>
        </p:txBody>
      </p:sp>
      <p:sp>
        <p:nvSpPr>
          <p:cNvPr id="7" name="Footer Placeholder 6">
            <a:extLst>
              <a:ext uri="{FF2B5EF4-FFF2-40B4-BE49-F238E27FC236}">
                <a16:creationId xmlns:a16="http://schemas.microsoft.com/office/drawing/2014/main" xmlns="" id="{6597DF3B-18C4-4C09-8F26-4A0407423E16}"/>
              </a:ext>
            </a:extLst>
          </p:cNvPr>
          <p:cNvSpPr>
            <a:spLocks noGrp="1"/>
          </p:cNvSpPr>
          <p:nvPr>
            <p:ph type="ftr" sz="quarter" idx="11"/>
          </p:nvPr>
        </p:nvSpPr>
        <p:spPr>
          <a:xfrm>
            <a:off x="677334" y="6498565"/>
            <a:ext cx="6297612" cy="365125"/>
          </a:xfrm>
        </p:spPr>
        <p:txBody>
          <a:bodyPr/>
          <a:lstStyle/>
          <a:p>
            <a:r>
              <a:rPr lang="en-US"/>
              <a:t>© 2018 Specialty Answering Service</a:t>
            </a:r>
          </a:p>
        </p:txBody>
      </p:sp>
      <p:sp>
        <p:nvSpPr>
          <p:cNvPr id="8" name="Slide Number Placeholder 7">
            <a:extLst>
              <a:ext uri="{FF2B5EF4-FFF2-40B4-BE49-F238E27FC236}">
                <a16:creationId xmlns:a16="http://schemas.microsoft.com/office/drawing/2014/main" xmlns="" id="{44C72D32-2E4F-4741-8428-2E2B7EA20136}"/>
              </a:ext>
            </a:extLst>
          </p:cNvPr>
          <p:cNvSpPr>
            <a:spLocks noGrp="1"/>
          </p:cNvSpPr>
          <p:nvPr>
            <p:ph type="sldNum" sz="quarter" idx="12"/>
          </p:nvPr>
        </p:nvSpPr>
        <p:spPr/>
        <p:txBody>
          <a:bodyPr/>
          <a:lstStyle/>
          <a:p>
            <a:fld id="{38C9F775-C4E0-4E2E-9BE3-4107E4B5CFCC}" type="slidenum">
              <a:rPr lang="en-US" smtClean="0"/>
              <a:t>11</a:t>
            </a:fld>
            <a:endParaRPr lang="en-US"/>
          </a:p>
        </p:txBody>
      </p:sp>
    </p:spTree>
    <p:extLst>
      <p:ext uri="{BB962C8B-B14F-4D97-AF65-F5344CB8AC3E}">
        <p14:creationId xmlns:p14="http://schemas.microsoft.com/office/powerpoint/2010/main" val="3690490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029CF7-FD65-479F-A259-D3A0F8EF0638}"/>
              </a:ext>
            </a:extLst>
          </p:cNvPr>
          <p:cNvSpPr>
            <a:spLocks noGrp="1"/>
          </p:cNvSpPr>
          <p:nvPr>
            <p:ph type="title"/>
          </p:nvPr>
        </p:nvSpPr>
        <p:spPr/>
        <p:txBody>
          <a:bodyPr/>
          <a:lstStyle/>
          <a:p>
            <a:r>
              <a:rPr lang="en-US" dirty="0"/>
              <a:t>Sure, some days will be a challenge.</a:t>
            </a:r>
          </a:p>
        </p:txBody>
      </p:sp>
      <p:sp>
        <p:nvSpPr>
          <p:cNvPr id="3" name="Content Placeholder 2">
            <a:extLst>
              <a:ext uri="{FF2B5EF4-FFF2-40B4-BE49-F238E27FC236}">
                <a16:creationId xmlns:a16="http://schemas.microsoft.com/office/drawing/2014/main" xmlns="" id="{B1792310-7F34-4BB8-9AAF-8576B5AD6191}"/>
              </a:ext>
            </a:extLst>
          </p:cNvPr>
          <p:cNvSpPr>
            <a:spLocks noGrp="1"/>
          </p:cNvSpPr>
          <p:nvPr>
            <p:ph sz="half" idx="1"/>
          </p:nvPr>
        </p:nvSpPr>
        <p:spPr/>
        <p:txBody>
          <a:bodyPr>
            <a:normAutofit lnSpcReduction="10000"/>
          </a:bodyPr>
          <a:lstStyle/>
          <a:p>
            <a:r>
              <a:rPr lang="en-US" dirty="0"/>
              <a:t>In a perfect world, we’d all wake up happy everyday, and there would be no such things as stress, illness, pain or depression.</a:t>
            </a:r>
          </a:p>
          <a:p>
            <a:r>
              <a:rPr lang="en-US" dirty="0"/>
              <a:t>Outside of the call center environment, you may have days when you feel like tuning everyone out.</a:t>
            </a:r>
          </a:p>
          <a:p>
            <a:r>
              <a:rPr lang="en-US" dirty="0"/>
              <a:t>But, </a:t>
            </a:r>
            <a:r>
              <a:rPr lang="en-US" i="1" dirty="0"/>
              <a:t>the moment that you put on your headset and prepare for inbound or outbound calls, the outside world needs to remain outside</a:t>
            </a:r>
            <a:r>
              <a:rPr lang="en-US" dirty="0"/>
              <a:t>. </a:t>
            </a:r>
          </a:p>
        </p:txBody>
      </p:sp>
      <p:sp>
        <p:nvSpPr>
          <p:cNvPr id="4" name="Content Placeholder 3">
            <a:extLst>
              <a:ext uri="{FF2B5EF4-FFF2-40B4-BE49-F238E27FC236}">
                <a16:creationId xmlns:a16="http://schemas.microsoft.com/office/drawing/2014/main" xmlns="" id="{CE33D4F5-9E41-484C-857D-24628FD4FCA5}"/>
              </a:ext>
            </a:extLst>
          </p:cNvPr>
          <p:cNvSpPr>
            <a:spLocks noGrp="1"/>
          </p:cNvSpPr>
          <p:nvPr>
            <p:ph sz="half" idx="2"/>
          </p:nvPr>
        </p:nvSpPr>
        <p:spPr/>
        <p:txBody>
          <a:bodyPr>
            <a:normAutofit lnSpcReduction="10000"/>
          </a:bodyPr>
          <a:lstStyle/>
          <a:p>
            <a:r>
              <a:rPr lang="en-US" dirty="0">
                <a:solidFill>
                  <a:srgbClr val="FF0000"/>
                </a:solidFill>
              </a:rPr>
              <a:t>Yes, this is easier said than done.</a:t>
            </a:r>
          </a:p>
          <a:p>
            <a:r>
              <a:rPr lang="en-US" dirty="0">
                <a:solidFill>
                  <a:srgbClr val="FF0000"/>
                </a:solidFill>
              </a:rPr>
              <a:t>We can’t just flip a switch to turn off our feelings and experiences.</a:t>
            </a:r>
          </a:p>
          <a:p>
            <a:r>
              <a:rPr lang="en-US" dirty="0">
                <a:solidFill>
                  <a:srgbClr val="FF0000"/>
                </a:solidFill>
              </a:rPr>
              <a:t>But we can use them – in reverse.</a:t>
            </a:r>
          </a:p>
          <a:p>
            <a:r>
              <a:rPr lang="en-US" b="1" dirty="0">
                <a:solidFill>
                  <a:srgbClr val="FF0000"/>
                </a:solidFill>
              </a:rPr>
              <a:t>What does that mean?</a:t>
            </a:r>
          </a:p>
          <a:p>
            <a:endParaRPr lang="en-US" dirty="0"/>
          </a:p>
        </p:txBody>
      </p:sp>
      <p:sp>
        <p:nvSpPr>
          <p:cNvPr id="7" name="Footer Placeholder 6">
            <a:extLst>
              <a:ext uri="{FF2B5EF4-FFF2-40B4-BE49-F238E27FC236}">
                <a16:creationId xmlns:a16="http://schemas.microsoft.com/office/drawing/2014/main" xmlns="" id="{F3CF7043-A0BD-433B-BA05-216A97CDA3F8}"/>
              </a:ext>
            </a:extLst>
          </p:cNvPr>
          <p:cNvSpPr>
            <a:spLocks noGrp="1"/>
          </p:cNvSpPr>
          <p:nvPr>
            <p:ph type="ftr" sz="quarter" idx="11"/>
          </p:nvPr>
        </p:nvSpPr>
        <p:spPr>
          <a:xfrm>
            <a:off x="677334" y="6498569"/>
            <a:ext cx="6297612" cy="365125"/>
          </a:xfrm>
        </p:spPr>
        <p:txBody>
          <a:bodyPr/>
          <a:lstStyle/>
          <a:p>
            <a:r>
              <a:rPr lang="en-US" dirty="0"/>
              <a:t>© 2018 Specialty Answering Service</a:t>
            </a:r>
          </a:p>
        </p:txBody>
      </p:sp>
      <p:sp>
        <p:nvSpPr>
          <p:cNvPr id="8" name="Slide Number Placeholder 7">
            <a:extLst>
              <a:ext uri="{FF2B5EF4-FFF2-40B4-BE49-F238E27FC236}">
                <a16:creationId xmlns:a16="http://schemas.microsoft.com/office/drawing/2014/main" xmlns="" id="{30B49994-BCF1-466C-9555-7EB9E1EE2DD2}"/>
              </a:ext>
            </a:extLst>
          </p:cNvPr>
          <p:cNvSpPr>
            <a:spLocks noGrp="1"/>
          </p:cNvSpPr>
          <p:nvPr>
            <p:ph type="sldNum" sz="quarter" idx="12"/>
          </p:nvPr>
        </p:nvSpPr>
        <p:spPr/>
        <p:txBody>
          <a:bodyPr/>
          <a:lstStyle/>
          <a:p>
            <a:fld id="{38C9F775-C4E0-4E2E-9BE3-4107E4B5CFCC}" type="slidenum">
              <a:rPr lang="en-US" smtClean="0"/>
              <a:t>12</a:t>
            </a:fld>
            <a:endParaRPr lang="en-US"/>
          </a:p>
        </p:txBody>
      </p:sp>
    </p:spTree>
    <p:extLst>
      <p:ext uri="{BB962C8B-B14F-4D97-AF65-F5344CB8AC3E}">
        <p14:creationId xmlns:p14="http://schemas.microsoft.com/office/powerpoint/2010/main" val="2973618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029CF7-FD65-479F-A259-D3A0F8EF0638}"/>
              </a:ext>
            </a:extLst>
          </p:cNvPr>
          <p:cNvSpPr>
            <a:spLocks noGrp="1"/>
          </p:cNvSpPr>
          <p:nvPr>
            <p:ph type="title"/>
          </p:nvPr>
        </p:nvSpPr>
        <p:spPr/>
        <p:txBody>
          <a:bodyPr/>
          <a:lstStyle/>
          <a:p>
            <a:r>
              <a:rPr lang="en-US" dirty="0"/>
              <a:t>It means, put yourself in the caller’s shoes!</a:t>
            </a:r>
          </a:p>
        </p:txBody>
      </p:sp>
      <p:sp>
        <p:nvSpPr>
          <p:cNvPr id="3" name="Content Placeholder 2">
            <a:extLst>
              <a:ext uri="{FF2B5EF4-FFF2-40B4-BE49-F238E27FC236}">
                <a16:creationId xmlns:a16="http://schemas.microsoft.com/office/drawing/2014/main" xmlns="" id="{B1792310-7F34-4BB8-9AAF-8576B5AD6191}"/>
              </a:ext>
            </a:extLst>
          </p:cNvPr>
          <p:cNvSpPr>
            <a:spLocks noGrp="1"/>
          </p:cNvSpPr>
          <p:nvPr>
            <p:ph sz="half" idx="1"/>
          </p:nvPr>
        </p:nvSpPr>
        <p:spPr/>
        <p:txBody>
          <a:bodyPr>
            <a:normAutofit/>
          </a:bodyPr>
          <a:lstStyle/>
          <a:p>
            <a:r>
              <a:rPr lang="en-US" dirty="0"/>
              <a:t>You may not have had the same exact experience as a caller.</a:t>
            </a:r>
          </a:p>
          <a:p>
            <a:r>
              <a:rPr lang="en-US" dirty="0"/>
              <a:t>However, </a:t>
            </a:r>
            <a:r>
              <a:rPr lang="en-US" i="1" dirty="0"/>
              <a:t>you can still identify with the feeling behind the experience</a:t>
            </a:r>
            <a:r>
              <a:rPr lang="en-US" dirty="0"/>
              <a:t>, and respond accordingly.</a:t>
            </a:r>
          </a:p>
          <a:p>
            <a:r>
              <a:rPr lang="en-US" dirty="0"/>
              <a:t>This is empathy.</a:t>
            </a:r>
          </a:p>
        </p:txBody>
      </p:sp>
      <p:sp>
        <p:nvSpPr>
          <p:cNvPr id="4" name="Content Placeholder 3">
            <a:extLst>
              <a:ext uri="{FF2B5EF4-FFF2-40B4-BE49-F238E27FC236}">
                <a16:creationId xmlns:a16="http://schemas.microsoft.com/office/drawing/2014/main" xmlns="" id="{CE33D4F5-9E41-484C-857D-24628FD4FCA5}"/>
              </a:ext>
            </a:extLst>
          </p:cNvPr>
          <p:cNvSpPr>
            <a:spLocks noGrp="1"/>
          </p:cNvSpPr>
          <p:nvPr>
            <p:ph sz="half" idx="2"/>
          </p:nvPr>
        </p:nvSpPr>
        <p:spPr/>
        <p:txBody>
          <a:bodyPr>
            <a:normAutofit/>
          </a:bodyPr>
          <a:lstStyle/>
          <a:p>
            <a:pPr lvl="0"/>
            <a:r>
              <a:rPr lang="en-US" dirty="0">
                <a:solidFill>
                  <a:srgbClr val="FF0000"/>
                </a:solidFill>
              </a:rPr>
              <a:t>When you’re under the weather, how do you want people to treat you?</a:t>
            </a:r>
          </a:p>
          <a:p>
            <a:pPr lvl="0"/>
            <a:r>
              <a:rPr lang="en-US" dirty="0">
                <a:solidFill>
                  <a:srgbClr val="FF0000"/>
                </a:solidFill>
              </a:rPr>
              <a:t>When you’re angry, what would make you feel validated?</a:t>
            </a:r>
          </a:p>
          <a:p>
            <a:pPr lvl="0"/>
            <a:r>
              <a:rPr lang="en-US" dirty="0">
                <a:solidFill>
                  <a:srgbClr val="FF0000"/>
                </a:solidFill>
              </a:rPr>
              <a:t>When you’re stressed, whose soothing tone calms you down?</a:t>
            </a:r>
          </a:p>
          <a:p>
            <a:pPr lvl="0"/>
            <a:r>
              <a:rPr lang="en-US" dirty="0">
                <a:solidFill>
                  <a:srgbClr val="FF0000"/>
                </a:solidFill>
              </a:rPr>
              <a:t>When you’re happy, don’t you wish your joy were contagious?</a:t>
            </a:r>
          </a:p>
        </p:txBody>
      </p:sp>
      <p:sp>
        <p:nvSpPr>
          <p:cNvPr id="7" name="Footer Placeholder 6">
            <a:extLst>
              <a:ext uri="{FF2B5EF4-FFF2-40B4-BE49-F238E27FC236}">
                <a16:creationId xmlns:a16="http://schemas.microsoft.com/office/drawing/2014/main" xmlns="" id="{2CAA8A99-0502-4719-B3EC-4A729ECF853C}"/>
              </a:ext>
            </a:extLst>
          </p:cNvPr>
          <p:cNvSpPr>
            <a:spLocks noGrp="1"/>
          </p:cNvSpPr>
          <p:nvPr>
            <p:ph type="ftr" sz="quarter" idx="11"/>
          </p:nvPr>
        </p:nvSpPr>
        <p:spPr>
          <a:xfrm>
            <a:off x="677334" y="6498568"/>
            <a:ext cx="6297612" cy="365125"/>
          </a:xfrm>
        </p:spPr>
        <p:txBody>
          <a:bodyPr/>
          <a:lstStyle/>
          <a:p>
            <a:r>
              <a:rPr lang="en-US"/>
              <a:t>© 2018 Specialty Answering Service</a:t>
            </a:r>
          </a:p>
        </p:txBody>
      </p:sp>
      <p:sp>
        <p:nvSpPr>
          <p:cNvPr id="8" name="Slide Number Placeholder 7">
            <a:extLst>
              <a:ext uri="{FF2B5EF4-FFF2-40B4-BE49-F238E27FC236}">
                <a16:creationId xmlns:a16="http://schemas.microsoft.com/office/drawing/2014/main" xmlns="" id="{A92F6670-FEE3-4BC7-9BE9-18BDE3F35364}"/>
              </a:ext>
            </a:extLst>
          </p:cNvPr>
          <p:cNvSpPr>
            <a:spLocks noGrp="1"/>
          </p:cNvSpPr>
          <p:nvPr>
            <p:ph type="sldNum" sz="quarter" idx="12"/>
          </p:nvPr>
        </p:nvSpPr>
        <p:spPr/>
        <p:txBody>
          <a:bodyPr/>
          <a:lstStyle/>
          <a:p>
            <a:fld id="{38C9F775-C4E0-4E2E-9BE3-4107E4B5CFCC}" type="slidenum">
              <a:rPr lang="en-US" smtClean="0"/>
              <a:t>13</a:t>
            </a:fld>
            <a:endParaRPr lang="en-US"/>
          </a:p>
        </p:txBody>
      </p:sp>
    </p:spTree>
    <p:extLst>
      <p:ext uri="{BB962C8B-B14F-4D97-AF65-F5344CB8AC3E}">
        <p14:creationId xmlns:p14="http://schemas.microsoft.com/office/powerpoint/2010/main" val="16065424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When calls go well, what is the end result?</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t"/>
          <a:lstStyle/>
          <a:p>
            <a:r>
              <a:rPr lang="en-US" dirty="0"/>
              <a:t>The end result for callers is simple.</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p:txBody>
          <a:bodyPr>
            <a:normAutofit lnSpcReduction="10000"/>
          </a:bodyPr>
          <a:lstStyle/>
          <a:p>
            <a:r>
              <a:rPr lang="en-US" dirty="0">
                <a:solidFill>
                  <a:srgbClr val="FF0000"/>
                </a:solidFill>
              </a:rPr>
              <a:t>They’ll leave the call without a doubt that their request or issue is in good hands.</a:t>
            </a:r>
          </a:p>
          <a:p>
            <a:r>
              <a:rPr lang="en-US" dirty="0"/>
              <a:t>At the end of every </a:t>
            </a:r>
            <a:r>
              <a:rPr lang="en-US" dirty="0" smtClean="0"/>
              <a:t>customer support call, consider asking your </a:t>
            </a:r>
            <a:r>
              <a:rPr lang="en-US" dirty="0"/>
              <a:t>clients this question: “Are you happy with the assistance you received today?”</a:t>
            </a:r>
          </a:p>
          <a:p>
            <a:r>
              <a:rPr lang="en-US" dirty="0"/>
              <a:t>If </a:t>
            </a:r>
            <a:r>
              <a:rPr lang="en-US" dirty="0" smtClean="0"/>
              <a:t>we’re </a:t>
            </a:r>
            <a:r>
              <a:rPr lang="en-US" dirty="0"/>
              <a:t>doing our job right, the answer should almost always be YES.</a:t>
            </a: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a:xfrm>
            <a:off x="5088384" y="2737245"/>
            <a:ext cx="4184029" cy="3304117"/>
          </a:xfrm>
        </p:spPr>
        <p:txBody>
          <a:bodyPr>
            <a:normAutofit/>
          </a:bodyPr>
          <a:lstStyle/>
          <a:p>
            <a:r>
              <a:rPr lang="en-US" dirty="0"/>
              <a:t>As noted above, you won’t be able to make everyone happy all the time. Your phone manner may be the very picture of professionalism and kind, courteous service, and someone may still hang up with a chip on their shoulder.</a:t>
            </a:r>
          </a:p>
          <a:p>
            <a:r>
              <a:rPr lang="en-US" dirty="0"/>
              <a:t>But, </a:t>
            </a:r>
            <a:r>
              <a:rPr lang="en-US" i="1" dirty="0"/>
              <a:t>as long as you can say that you did your best and followed the principles in this training, then you’re doing your job.</a:t>
            </a:r>
          </a:p>
          <a:p>
            <a:endParaRPr lang="en-US" dirty="0"/>
          </a:p>
        </p:txBody>
      </p:sp>
      <p:sp>
        <p:nvSpPr>
          <p:cNvPr id="8" name="Footer Placeholder 7">
            <a:extLst>
              <a:ext uri="{FF2B5EF4-FFF2-40B4-BE49-F238E27FC236}">
                <a16:creationId xmlns:a16="http://schemas.microsoft.com/office/drawing/2014/main" xmlns="" id="{D3975CF6-2239-429D-B969-279791C39C07}"/>
              </a:ext>
            </a:extLst>
          </p:cNvPr>
          <p:cNvSpPr>
            <a:spLocks noGrp="1"/>
          </p:cNvSpPr>
          <p:nvPr>
            <p:ph type="ftr" sz="quarter" idx="11"/>
          </p:nvPr>
        </p:nvSpPr>
        <p:spPr>
          <a:xfrm>
            <a:off x="677334" y="6498569"/>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8CBFD49C-D579-48FB-9C05-B19A7E958A54}"/>
              </a:ext>
            </a:extLst>
          </p:cNvPr>
          <p:cNvSpPr>
            <a:spLocks noGrp="1"/>
          </p:cNvSpPr>
          <p:nvPr>
            <p:ph type="sldNum" sz="quarter" idx="12"/>
          </p:nvPr>
        </p:nvSpPr>
        <p:spPr/>
        <p:txBody>
          <a:bodyPr/>
          <a:lstStyle/>
          <a:p>
            <a:fld id="{38C9F775-C4E0-4E2E-9BE3-4107E4B5CFCC}" type="slidenum">
              <a:rPr lang="en-US" smtClean="0"/>
              <a:t>14</a:t>
            </a:fld>
            <a:endParaRPr lang="en-US"/>
          </a:p>
        </p:txBody>
      </p:sp>
    </p:spTree>
    <p:extLst>
      <p:ext uri="{BB962C8B-B14F-4D97-AF65-F5344CB8AC3E}">
        <p14:creationId xmlns:p14="http://schemas.microsoft.com/office/powerpoint/2010/main" val="1074269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What is the end result? cont’d.</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t"/>
          <a:lstStyle/>
          <a:p>
            <a:r>
              <a:rPr lang="en-US" dirty="0"/>
              <a:t>The end result for the client has many avenues.</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p:txBody>
          <a:bodyPr>
            <a:normAutofit fontScale="85000" lnSpcReduction="10000"/>
          </a:bodyPr>
          <a:lstStyle/>
          <a:p>
            <a:pPr lvl="0"/>
            <a:r>
              <a:rPr lang="en-US" sz="2400" dirty="0">
                <a:solidFill>
                  <a:srgbClr val="FF0000"/>
                </a:solidFill>
              </a:rPr>
              <a:t>Their customers will feel valued and validated.</a:t>
            </a:r>
          </a:p>
          <a:p>
            <a:pPr lvl="0"/>
            <a:r>
              <a:rPr lang="en-US" sz="2400" dirty="0">
                <a:solidFill>
                  <a:srgbClr val="FF0000"/>
                </a:solidFill>
              </a:rPr>
              <a:t>They’ll retain current customers and build new relationships.</a:t>
            </a:r>
          </a:p>
          <a:p>
            <a:pPr lvl="0"/>
            <a:r>
              <a:rPr lang="en-US" sz="2400" dirty="0">
                <a:solidFill>
                  <a:srgbClr val="FF0000"/>
                </a:solidFill>
              </a:rPr>
              <a:t>They’ll see increased revenue and increased referrals.</a:t>
            </a:r>
          </a:p>
          <a:p>
            <a:r>
              <a:rPr lang="en-US" sz="2400" dirty="0">
                <a:solidFill>
                  <a:srgbClr val="FF0000"/>
                </a:solidFill>
              </a:rPr>
              <a:t>If we’re taking accurate, thorough messages, they’ll have less work to do.</a:t>
            </a: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p:txBody>
          <a:bodyPr>
            <a:normAutofit/>
          </a:bodyPr>
          <a:lstStyle/>
          <a:p>
            <a:pPr lvl="0"/>
            <a:r>
              <a:rPr lang="en-US" sz="3800" dirty="0"/>
              <a:t>They will be confident in what </a:t>
            </a:r>
            <a:r>
              <a:rPr lang="en-US" sz="3800" dirty="0" smtClean="0"/>
              <a:t>[COMPANY] has </a:t>
            </a:r>
            <a:r>
              <a:rPr lang="en-US" sz="3800" dirty="0"/>
              <a:t>to offer.</a:t>
            </a:r>
          </a:p>
          <a:p>
            <a:endParaRPr lang="en-US" dirty="0"/>
          </a:p>
        </p:txBody>
      </p:sp>
      <p:sp>
        <p:nvSpPr>
          <p:cNvPr id="8" name="Footer Placeholder 7">
            <a:extLst>
              <a:ext uri="{FF2B5EF4-FFF2-40B4-BE49-F238E27FC236}">
                <a16:creationId xmlns:a16="http://schemas.microsoft.com/office/drawing/2014/main" xmlns="" id="{3245BA2C-F0D7-446B-B6B2-AF8579248BE8}"/>
              </a:ext>
            </a:extLst>
          </p:cNvPr>
          <p:cNvSpPr>
            <a:spLocks noGrp="1"/>
          </p:cNvSpPr>
          <p:nvPr>
            <p:ph type="ftr" sz="quarter" idx="11"/>
          </p:nvPr>
        </p:nvSpPr>
        <p:spPr>
          <a:xfrm>
            <a:off x="677334" y="6498560"/>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CC6B4E0E-8DA0-4C8D-9D9B-847776D6EEFE}"/>
              </a:ext>
            </a:extLst>
          </p:cNvPr>
          <p:cNvSpPr>
            <a:spLocks noGrp="1"/>
          </p:cNvSpPr>
          <p:nvPr>
            <p:ph type="sldNum" sz="quarter" idx="12"/>
          </p:nvPr>
        </p:nvSpPr>
        <p:spPr/>
        <p:txBody>
          <a:bodyPr/>
          <a:lstStyle/>
          <a:p>
            <a:fld id="{38C9F775-C4E0-4E2E-9BE3-4107E4B5CFCC}" type="slidenum">
              <a:rPr lang="en-US" smtClean="0"/>
              <a:t>15</a:t>
            </a:fld>
            <a:endParaRPr lang="en-US"/>
          </a:p>
        </p:txBody>
      </p:sp>
    </p:spTree>
    <p:extLst>
      <p:ext uri="{BB962C8B-B14F-4D97-AF65-F5344CB8AC3E}">
        <p14:creationId xmlns:p14="http://schemas.microsoft.com/office/powerpoint/2010/main" val="2698097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What is the end result? cont’d.</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t"/>
          <a:lstStyle/>
          <a:p>
            <a:r>
              <a:rPr lang="en-US" dirty="0"/>
              <a:t>The end result for </a:t>
            </a:r>
            <a:r>
              <a:rPr lang="en-US" dirty="0" smtClean="0"/>
              <a:t>[COMPANY] is </a:t>
            </a:r>
            <a:r>
              <a:rPr lang="en-US" dirty="0"/>
              <a:t>also multi-faceted.</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p:txBody>
          <a:bodyPr>
            <a:noAutofit/>
          </a:bodyPr>
          <a:lstStyle/>
          <a:p>
            <a:pPr lvl="0"/>
            <a:r>
              <a:rPr lang="en-US" sz="2000" dirty="0">
                <a:solidFill>
                  <a:srgbClr val="FF0000"/>
                </a:solidFill>
              </a:rPr>
              <a:t>Our clients will feel valued and validated.</a:t>
            </a:r>
          </a:p>
          <a:p>
            <a:pPr lvl="0"/>
            <a:r>
              <a:rPr lang="en-US" sz="2000" dirty="0">
                <a:solidFill>
                  <a:srgbClr val="FF0000"/>
                </a:solidFill>
              </a:rPr>
              <a:t>We’ll retain current customers and build new relationships.</a:t>
            </a:r>
          </a:p>
          <a:p>
            <a:r>
              <a:rPr lang="en-US" sz="2000" dirty="0">
                <a:solidFill>
                  <a:srgbClr val="FF0000"/>
                </a:solidFill>
              </a:rPr>
              <a:t>We’ll see increased revenue and increased referrals.</a:t>
            </a:r>
          </a:p>
          <a:p>
            <a:r>
              <a:rPr lang="en-US" sz="2000" dirty="0">
                <a:solidFill>
                  <a:srgbClr val="FF0000"/>
                </a:solidFill>
              </a:rPr>
              <a:t>We’ll field more calls from happy clients than from disgruntled ones.</a:t>
            </a:r>
          </a:p>
          <a:p>
            <a:endParaRPr lang="en-US" sz="2000" dirty="0">
              <a:solidFill>
                <a:srgbClr val="FF0000"/>
              </a:solidFill>
            </a:endParaRPr>
          </a:p>
          <a:p>
            <a:pPr lvl="0"/>
            <a:endParaRPr lang="en-US" sz="2000" dirty="0">
              <a:solidFill>
                <a:srgbClr val="FF0000"/>
              </a:solidFill>
            </a:endParaRP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p:txBody>
          <a:bodyPr>
            <a:normAutofit/>
          </a:bodyPr>
          <a:lstStyle/>
          <a:p>
            <a:pPr lvl="0"/>
            <a:r>
              <a:rPr lang="en-US" sz="2600" dirty="0"/>
              <a:t>By building trust and consistently providing exceptional customer care at every level, </a:t>
            </a:r>
            <a:r>
              <a:rPr lang="en-US" sz="2600" dirty="0" smtClean="0"/>
              <a:t>[COMPANY] </a:t>
            </a:r>
            <a:r>
              <a:rPr lang="en-US" sz="2600" dirty="0"/>
              <a:t>will continue to be a force to be reckoned with in the call center industry.</a:t>
            </a:r>
          </a:p>
          <a:p>
            <a:endParaRPr lang="en-US" dirty="0"/>
          </a:p>
        </p:txBody>
      </p:sp>
      <p:sp>
        <p:nvSpPr>
          <p:cNvPr id="8" name="Footer Placeholder 7">
            <a:extLst>
              <a:ext uri="{FF2B5EF4-FFF2-40B4-BE49-F238E27FC236}">
                <a16:creationId xmlns:a16="http://schemas.microsoft.com/office/drawing/2014/main" xmlns="" id="{59D34A34-BC3C-4EFF-BB32-AF5C3793DCF7}"/>
              </a:ext>
            </a:extLst>
          </p:cNvPr>
          <p:cNvSpPr>
            <a:spLocks noGrp="1"/>
          </p:cNvSpPr>
          <p:nvPr>
            <p:ph type="ftr" sz="quarter" idx="11"/>
          </p:nvPr>
        </p:nvSpPr>
        <p:spPr>
          <a:xfrm>
            <a:off x="677334" y="6498571"/>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7A4A45B8-C948-41DA-99D5-E13BFCC650CB}"/>
              </a:ext>
            </a:extLst>
          </p:cNvPr>
          <p:cNvSpPr>
            <a:spLocks noGrp="1"/>
          </p:cNvSpPr>
          <p:nvPr>
            <p:ph type="sldNum" sz="quarter" idx="12"/>
          </p:nvPr>
        </p:nvSpPr>
        <p:spPr/>
        <p:txBody>
          <a:bodyPr/>
          <a:lstStyle/>
          <a:p>
            <a:fld id="{38C9F775-C4E0-4E2E-9BE3-4107E4B5CFCC}" type="slidenum">
              <a:rPr lang="en-US" smtClean="0"/>
              <a:t>16</a:t>
            </a:fld>
            <a:endParaRPr lang="en-US"/>
          </a:p>
        </p:txBody>
      </p:sp>
    </p:spTree>
    <p:extLst>
      <p:ext uri="{BB962C8B-B14F-4D97-AF65-F5344CB8AC3E}">
        <p14:creationId xmlns:p14="http://schemas.microsoft.com/office/powerpoint/2010/main" val="13271460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What is the end result? cont’d.</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t"/>
          <a:lstStyle/>
          <a:p>
            <a:r>
              <a:rPr lang="en-US" dirty="0"/>
              <a:t>But what is the end result for YOU?</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p:txBody>
          <a:bodyPr>
            <a:noAutofit/>
          </a:bodyPr>
          <a:lstStyle/>
          <a:p>
            <a:pPr lvl="0"/>
            <a:r>
              <a:rPr lang="en-US" sz="2400" dirty="0">
                <a:solidFill>
                  <a:srgbClr val="FF0000"/>
                </a:solidFill>
              </a:rPr>
              <a:t>Operators will:</a:t>
            </a:r>
          </a:p>
          <a:p>
            <a:pPr lvl="1">
              <a:buFont typeface="Wingdings" panose="05000000000000000000" pitchFamily="2" charset="2"/>
              <a:buChar char="v"/>
            </a:pPr>
            <a:r>
              <a:rPr lang="en-US" sz="2200" dirty="0">
                <a:solidFill>
                  <a:srgbClr val="FF0000"/>
                </a:solidFill>
              </a:rPr>
              <a:t>receive positive feedback</a:t>
            </a:r>
          </a:p>
          <a:p>
            <a:pPr lvl="1">
              <a:buFont typeface="Wingdings" panose="05000000000000000000" pitchFamily="2" charset="2"/>
              <a:buChar char="v"/>
            </a:pPr>
            <a:r>
              <a:rPr lang="en-US" sz="2200" dirty="0">
                <a:solidFill>
                  <a:srgbClr val="FF0000"/>
                </a:solidFill>
              </a:rPr>
              <a:t>inspire excellence among coworkers</a:t>
            </a:r>
          </a:p>
          <a:p>
            <a:pPr lvl="1">
              <a:buFont typeface="Wingdings" panose="05000000000000000000" pitchFamily="2" charset="2"/>
              <a:buChar char="v"/>
            </a:pPr>
            <a:r>
              <a:rPr lang="en-US" sz="2200" dirty="0">
                <a:solidFill>
                  <a:srgbClr val="FF0000"/>
                </a:solidFill>
              </a:rPr>
              <a:t>set an example for future hires</a:t>
            </a: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p:txBody>
          <a:bodyPr>
            <a:normAutofit/>
          </a:bodyPr>
          <a:lstStyle/>
          <a:p>
            <a:pPr lvl="0"/>
            <a:r>
              <a:rPr lang="en-US" sz="3600" dirty="0"/>
              <a:t>And most importantly, you’ll have:</a:t>
            </a:r>
          </a:p>
          <a:p>
            <a:pPr lvl="1">
              <a:buFont typeface="Wingdings" panose="05000000000000000000" pitchFamily="2" charset="2"/>
              <a:buChar char="v"/>
            </a:pPr>
            <a:r>
              <a:rPr lang="en-US" sz="3400" dirty="0">
                <a:solidFill>
                  <a:srgbClr val="FF0000"/>
                </a:solidFill>
              </a:rPr>
              <a:t>JOB SECURITY</a:t>
            </a:r>
          </a:p>
          <a:p>
            <a:endParaRPr lang="en-US" dirty="0"/>
          </a:p>
        </p:txBody>
      </p:sp>
      <p:sp>
        <p:nvSpPr>
          <p:cNvPr id="8" name="Footer Placeholder 7">
            <a:extLst>
              <a:ext uri="{FF2B5EF4-FFF2-40B4-BE49-F238E27FC236}">
                <a16:creationId xmlns:a16="http://schemas.microsoft.com/office/drawing/2014/main" xmlns="" id="{07976B6B-B046-44A1-9CCC-B1B4C303C920}"/>
              </a:ext>
            </a:extLst>
          </p:cNvPr>
          <p:cNvSpPr>
            <a:spLocks noGrp="1"/>
          </p:cNvSpPr>
          <p:nvPr>
            <p:ph type="ftr" sz="quarter" idx="11"/>
          </p:nvPr>
        </p:nvSpPr>
        <p:spPr>
          <a:xfrm>
            <a:off x="677334" y="6498567"/>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ABED62E2-557C-4E93-8653-30FD08A12F09}"/>
              </a:ext>
            </a:extLst>
          </p:cNvPr>
          <p:cNvSpPr>
            <a:spLocks noGrp="1"/>
          </p:cNvSpPr>
          <p:nvPr>
            <p:ph type="sldNum" sz="quarter" idx="12"/>
          </p:nvPr>
        </p:nvSpPr>
        <p:spPr/>
        <p:txBody>
          <a:bodyPr/>
          <a:lstStyle/>
          <a:p>
            <a:fld id="{38C9F775-C4E0-4E2E-9BE3-4107E4B5CFCC}" type="slidenum">
              <a:rPr lang="en-US" smtClean="0"/>
              <a:t>17</a:t>
            </a:fld>
            <a:endParaRPr lang="en-US"/>
          </a:p>
        </p:txBody>
      </p:sp>
    </p:spTree>
    <p:extLst>
      <p:ext uri="{BB962C8B-B14F-4D97-AF65-F5344CB8AC3E}">
        <p14:creationId xmlns:p14="http://schemas.microsoft.com/office/powerpoint/2010/main" val="419977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27D8E9-8F6B-4761-873C-0C77470C0F45}"/>
              </a:ext>
            </a:extLst>
          </p:cNvPr>
          <p:cNvSpPr>
            <a:spLocks noGrp="1"/>
          </p:cNvSpPr>
          <p:nvPr>
            <p:ph type="title"/>
          </p:nvPr>
        </p:nvSpPr>
        <p:spPr/>
        <p:txBody>
          <a:bodyPr/>
          <a:lstStyle/>
          <a:p>
            <a:r>
              <a:rPr lang="en-US" dirty="0"/>
              <a:t>The Importance of Staying On-Script</a:t>
            </a:r>
          </a:p>
        </p:txBody>
      </p:sp>
      <p:sp>
        <p:nvSpPr>
          <p:cNvPr id="3" name="Content Placeholder 2">
            <a:extLst>
              <a:ext uri="{FF2B5EF4-FFF2-40B4-BE49-F238E27FC236}">
                <a16:creationId xmlns:a16="http://schemas.microsoft.com/office/drawing/2014/main" xmlns="" id="{955D3382-AF0C-45C5-8514-D2EEF28F434C}"/>
              </a:ext>
            </a:extLst>
          </p:cNvPr>
          <p:cNvSpPr>
            <a:spLocks noGrp="1"/>
          </p:cNvSpPr>
          <p:nvPr>
            <p:ph sz="half" idx="1"/>
          </p:nvPr>
        </p:nvSpPr>
        <p:spPr>
          <a:xfrm>
            <a:off x="677335" y="2022039"/>
            <a:ext cx="4047066" cy="3880772"/>
          </a:xfrm>
        </p:spPr>
        <p:txBody>
          <a:bodyPr>
            <a:normAutofit/>
          </a:bodyPr>
          <a:lstStyle/>
          <a:p>
            <a:r>
              <a:rPr lang="en-US" sz="2000" dirty="0"/>
              <a:t>Scripts are programmed a certain way for a reason, and they are reviewed for exact language and call flow.</a:t>
            </a:r>
          </a:p>
          <a:p>
            <a:r>
              <a:rPr lang="en-US" sz="2000" dirty="0"/>
              <a:t>While it can be acceptable to adlib at times, just as you would in casual conversation or if you need clarification from the caller, </a:t>
            </a:r>
            <a:r>
              <a:rPr lang="en-US" sz="2000" u="sng" dirty="0"/>
              <a:t>following the script is a necessary part of your role as a customer service representative. </a:t>
            </a:r>
          </a:p>
        </p:txBody>
      </p:sp>
      <p:sp>
        <p:nvSpPr>
          <p:cNvPr id="4" name="Content Placeholder 3">
            <a:extLst>
              <a:ext uri="{FF2B5EF4-FFF2-40B4-BE49-F238E27FC236}">
                <a16:creationId xmlns:a16="http://schemas.microsoft.com/office/drawing/2014/main" xmlns="" id="{311889CC-02D1-45B1-9C4E-44DEF189E3B6}"/>
              </a:ext>
            </a:extLst>
          </p:cNvPr>
          <p:cNvSpPr>
            <a:spLocks noGrp="1"/>
          </p:cNvSpPr>
          <p:nvPr>
            <p:ph sz="half" idx="2"/>
          </p:nvPr>
        </p:nvSpPr>
        <p:spPr>
          <a:xfrm>
            <a:off x="5089970" y="2022039"/>
            <a:ext cx="4184034" cy="3880773"/>
          </a:xfrm>
        </p:spPr>
        <p:txBody>
          <a:bodyPr>
            <a:normAutofit/>
          </a:bodyPr>
          <a:lstStyle/>
          <a:p>
            <a:r>
              <a:rPr lang="en-US" sz="2000" dirty="0"/>
              <a:t>This ensures that calls are handled in a timely fashion, and that the client is not being charged for unnecessary minutes.</a:t>
            </a:r>
          </a:p>
          <a:p>
            <a:r>
              <a:rPr lang="en-US" sz="2000" i="1" dirty="0"/>
              <a:t>Acceptable adlibbing would be things such as: apologizing, using a transitional phrase, offering empathy, etc.</a:t>
            </a:r>
          </a:p>
          <a:p>
            <a:endParaRPr lang="en-US" dirty="0"/>
          </a:p>
        </p:txBody>
      </p:sp>
      <p:sp>
        <p:nvSpPr>
          <p:cNvPr id="7" name="Footer Placeholder 6">
            <a:extLst>
              <a:ext uri="{FF2B5EF4-FFF2-40B4-BE49-F238E27FC236}">
                <a16:creationId xmlns:a16="http://schemas.microsoft.com/office/drawing/2014/main" xmlns="" id="{444CBB7C-8647-4546-8B76-155748704F55}"/>
              </a:ext>
            </a:extLst>
          </p:cNvPr>
          <p:cNvSpPr>
            <a:spLocks noGrp="1"/>
          </p:cNvSpPr>
          <p:nvPr>
            <p:ph type="ftr" sz="quarter" idx="11"/>
          </p:nvPr>
        </p:nvSpPr>
        <p:spPr>
          <a:xfrm>
            <a:off x="677334" y="6498567"/>
            <a:ext cx="6297612" cy="365125"/>
          </a:xfrm>
        </p:spPr>
        <p:txBody>
          <a:bodyPr/>
          <a:lstStyle/>
          <a:p>
            <a:r>
              <a:rPr lang="en-US"/>
              <a:t>© 2018 Specialty Answering Service</a:t>
            </a:r>
          </a:p>
        </p:txBody>
      </p:sp>
      <p:sp>
        <p:nvSpPr>
          <p:cNvPr id="8" name="Slide Number Placeholder 7">
            <a:extLst>
              <a:ext uri="{FF2B5EF4-FFF2-40B4-BE49-F238E27FC236}">
                <a16:creationId xmlns:a16="http://schemas.microsoft.com/office/drawing/2014/main" xmlns="" id="{BF77333F-0357-4702-843D-D476D3CE89FD}"/>
              </a:ext>
            </a:extLst>
          </p:cNvPr>
          <p:cNvSpPr>
            <a:spLocks noGrp="1"/>
          </p:cNvSpPr>
          <p:nvPr>
            <p:ph type="sldNum" sz="quarter" idx="12"/>
          </p:nvPr>
        </p:nvSpPr>
        <p:spPr/>
        <p:txBody>
          <a:bodyPr/>
          <a:lstStyle/>
          <a:p>
            <a:fld id="{38C9F775-C4E0-4E2E-9BE3-4107E4B5CFCC}" type="slidenum">
              <a:rPr lang="en-US" smtClean="0"/>
              <a:t>18</a:t>
            </a:fld>
            <a:endParaRPr lang="en-US"/>
          </a:p>
        </p:txBody>
      </p:sp>
    </p:spTree>
    <p:extLst>
      <p:ext uri="{BB962C8B-B14F-4D97-AF65-F5344CB8AC3E}">
        <p14:creationId xmlns:p14="http://schemas.microsoft.com/office/powerpoint/2010/main" val="4262965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The Importance of Staying On-Script, cont’d.</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t"/>
          <a:lstStyle/>
          <a:p>
            <a:r>
              <a:rPr lang="en-US" dirty="0"/>
              <a:t>When is it permissible to go off-script?</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p:txBody>
          <a:bodyPr>
            <a:noAutofit/>
          </a:bodyPr>
          <a:lstStyle/>
          <a:p>
            <a:pPr lvl="0"/>
            <a:r>
              <a:rPr lang="en-US" sz="2200" dirty="0"/>
              <a:t>When you use the FAQs to answer a caller’s question</a:t>
            </a:r>
          </a:p>
          <a:p>
            <a:pPr lvl="0"/>
            <a:r>
              <a:rPr lang="en-US" sz="2200" dirty="0"/>
              <a:t>When you do not understand the caller’s request and need to ask a follow-up question</a:t>
            </a:r>
          </a:p>
          <a:p>
            <a:r>
              <a:rPr lang="en-US" sz="2200" dirty="0"/>
              <a:t>When empathy is warranted</a:t>
            </a: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p:txBody>
          <a:bodyPr>
            <a:normAutofit/>
          </a:bodyPr>
          <a:lstStyle/>
          <a:p>
            <a:r>
              <a:rPr lang="en-US" sz="2200" dirty="0"/>
              <a:t>When the caller is angry / frustrated / upset, and they need reassurance</a:t>
            </a:r>
          </a:p>
          <a:p>
            <a:pPr lvl="0"/>
            <a:r>
              <a:rPr lang="en-US" sz="2200" dirty="0"/>
              <a:t>When the caller is using extremely inappropriate or threatening language</a:t>
            </a:r>
          </a:p>
          <a:p>
            <a:endParaRPr lang="en-US" dirty="0"/>
          </a:p>
        </p:txBody>
      </p:sp>
      <p:sp>
        <p:nvSpPr>
          <p:cNvPr id="8" name="Footer Placeholder 7">
            <a:extLst>
              <a:ext uri="{FF2B5EF4-FFF2-40B4-BE49-F238E27FC236}">
                <a16:creationId xmlns:a16="http://schemas.microsoft.com/office/drawing/2014/main" xmlns="" id="{509EAA11-4E28-4E80-AB1E-B40CC499204F}"/>
              </a:ext>
            </a:extLst>
          </p:cNvPr>
          <p:cNvSpPr>
            <a:spLocks noGrp="1"/>
          </p:cNvSpPr>
          <p:nvPr>
            <p:ph type="ftr" sz="quarter" idx="11"/>
          </p:nvPr>
        </p:nvSpPr>
        <p:spPr>
          <a:xfrm>
            <a:off x="677334" y="6498569"/>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257BEA15-0BF7-47E5-A4C6-F10315F01E96}"/>
              </a:ext>
            </a:extLst>
          </p:cNvPr>
          <p:cNvSpPr>
            <a:spLocks noGrp="1"/>
          </p:cNvSpPr>
          <p:nvPr>
            <p:ph type="sldNum" sz="quarter" idx="12"/>
          </p:nvPr>
        </p:nvSpPr>
        <p:spPr/>
        <p:txBody>
          <a:bodyPr/>
          <a:lstStyle/>
          <a:p>
            <a:fld id="{38C9F775-C4E0-4E2E-9BE3-4107E4B5CFCC}" type="slidenum">
              <a:rPr lang="en-US" smtClean="0"/>
              <a:t>19</a:t>
            </a:fld>
            <a:endParaRPr lang="en-US"/>
          </a:p>
        </p:txBody>
      </p:sp>
    </p:spTree>
    <p:extLst>
      <p:ext uri="{BB962C8B-B14F-4D97-AF65-F5344CB8AC3E}">
        <p14:creationId xmlns:p14="http://schemas.microsoft.com/office/powerpoint/2010/main" val="3713880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88862E-1D19-475F-8D21-010B02FB9AC4}"/>
              </a:ext>
            </a:extLst>
          </p:cNvPr>
          <p:cNvSpPr>
            <a:spLocks noGrp="1"/>
          </p:cNvSpPr>
          <p:nvPr>
            <p:ph type="title"/>
          </p:nvPr>
        </p:nvSpPr>
        <p:spPr/>
        <p:txBody>
          <a:bodyPr>
            <a:normAutofit/>
          </a:bodyPr>
          <a:lstStyle/>
          <a:p>
            <a:r>
              <a:rPr lang="en-US" dirty="0" smtClean="0"/>
              <a:t>The [INSERT COMPANY NAME HERE] Customer Service Philosophy</a:t>
            </a:r>
            <a:endParaRPr lang="en-US" dirty="0"/>
          </a:p>
        </p:txBody>
      </p:sp>
      <p:sp>
        <p:nvSpPr>
          <p:cNvPr id="3" name="Content Placeholder 2">
            <a:extLst>
              <a:ext uri="{FF2B5EF4-FFF2-40B4-BE49-F238E27FC236}">
                <a16:creationId xmlns:a16="http://schemas.microsoft.com/office/drawing/2014/main" xmlns="" id="{C09E170D-8D97-40F5-8E69-2955F56C76BC}"/>
              </a:ext>
            </a:extLst>
          </p:cNvPr>
          <p:cNvSpPr>
            <a:spLocks noGrp="1"/>
          </p:cNvSpPr>
          <p:nvPr>
            <p:ph sz="half" idx="1"/>
          </p:nvPr>
        </p:nvSpPr>
        <p:spPr/>
        <p:txBody>
          <a:bodyPr/>
          <a:lstStyle/>
          <a:p>
            <a:r>
              <a:rPr lang="en-US" sz="1700" dirty="0"/>
              <a:t>At </a:t>
            </a:r>
            <a:r>
              <a:rPr lang="en-US" sz="1700" dirty="0" smtClean="0"/>
              <a:t>[COMPANY], </a:t>
            </a:r>
            <a:r>
              <a:rPr lang="en-US" sz="1700" dirty="0"/>
              <a:t>it is our continued goal to ensure that the client feels as though they receive </a:t>
            </a:r>
            <a:r>
              <a:rPr lang="en-US" sz="1700" b="1" dirty="0"/>
              <a:t>the best possible service</a:t>
            </a:r>
            <a:r>
              <a:rPr lang="en-US" sz="1700" dirty="0"/>
              <a:t> during our interactions.</a:t>
            </a:r>
          </a:p>
          <a:p>
            <a:r>
              <a:rPr lang="en-US" sz="1700" i="1" dirty="0">
                <a:solidFill>
                  <a:srgbClr val="FF0000"/>
                </a:solidFill>
              </a:rPr>
              <a:t>That service begins with how you choose to approach each call.</a:t>
            </a:r>
          </a:p>
          <a:p>
            <a:r>
              <a:rPr lang="en-US" sz="1700" dirty="0"/>
              <a:t>While you will not be able to please everyone all the time, there are many things entirely within your control that can make or break a phone call.</a:t>
            </a:r>
          </a:p>
          <a:p>
            <a:endParaRPr lang="en-US" dirty="0"/>
          </a:p>
        </p:txBody>
      </p:sp>
      <p:sp>
        <p:nvSpPr>
          <p:cNvPr id="7" name="Footer Placeholder 6">
            <a:extLst>
              <a:ext uri="{FF2B5EF4-FFF2-40B4-BE49-F238E27FC236}">
                <a16:creationId xmlns:a16="http://schemas.microsoft.com/office/drawing/2014/main" xmlns="" id="{C3849C4F-28C3-42DE-B74C-B7CF6A319473}"/>
              </a:ext>
            </a:extLst>
          </p:cNvPr>
          <p:cNvSpPr>
            <a:spLocks noGrp="1"/>
          </p:cNvSpPr>
          <p:nvPr>
            <p:ph type="ftr" sz="quarter" idx="11"/>
          </p:nvPr>
        </p:nvSpPr>
        <p:spPr>
          <a:xfrm>
            <a:off x="677334" y="6498571"/>
            <a:ext cx="6297612" cy="365125"/>
          </a:xfrm>
        </p:spPr>
        <p:txBody>
          <a:bodyPr/>
          <a:lstStyle/>
          <a:p>
            <a:r>
              <a:rPr lang="en-US" dirty="0"/>
              <a:t>© 2018 Specialty Answering Service</a:t>
            </a:r>
          </a:p>
        </p:txBody>
      </p:sp>
      <p:sp>
        <p:nvSpPr>
          <p:cNvPr id="8" name="Slide Number Placeholder 7">
            <a:extLst>
              <a:ext uri="{FF2B5EF4-FFF2-40B4-BE49-F238E27FC236}">
                <a16:creationId xmlns:a16="http://schemas.microsoft.com/office/drawing/2014/main" xmlns="" id="{2EE94D9B-6972-42D2-8FBC-1BCE8399C925}"/>
              </a:ext>
            </a:extLst>
          </p:cNvPr>
          <p:cNvSpPr>
            <a:spLocks noGrp="1"/>
          </p:cNvSpPr>
          <p:nvPr>
            <p:ph type="sldNum" sz="quarter" idx="12"/>
          </p:nvPr>
        </p:nvSpPr>
        <p:spPr/>
        <p:txBody>
          <a:bodyPr/>
          <a:lstStyle/>
          <a:p>
            <a:fld id="{38C9F775-C4E0-4E2E-9BE3-4107E4B5CFCC}" type="slidenum">
              <a:rPr lang="en-US" smtClean="0"/>
              <a:t>2</a:t>
            </a:fld>
            <a:endParaRPr lang="en-US"/>
          </a:p>
        </p:txBody>
      </p:sp>
      <p:sp>
        <p:nvSpPr>
          <p:cNvPr id="4" name="Content Placeholder 3"/>
          <p:cNvSpPr>
            <a:spLocks noGrp="1"/>
          </p:cNvSpPr>
          <p:nvPr>
            <p:ph sz="half" idx="2"/>
          </p:nvPr>
        </p:nvSpPr>
        <p:spPr/>
        <p:txBody>
          <a:bodyPr>
            <a:normAutofit/>
          </a:bodyPr>
          <a:lstStyle/>
          <a:p>
            <a:r>
              <a:rPr lang="en-US" sz="3200" i="1" dirty="0" smtClean="0"/>
              <a:t>Your approach to customer service can </a:t>
            </a:r>
            <a:r>
              <a:rPr lang="en-US" sz="3200" i="1" dirty="0"/>
              <a:t>make or break a phone call.</a:t>
            </a:r>
          </a:p>
        </p:txBody>
      </p:sp>
    </p:spTree>
    <p:extLst>
      <p:ext uri="{BB962C8B-B14F-4D97-AF65-F5344CB8AC3E}">
        <p14:creationId xmlns:p14="http://schemas.microsoft.com/office/powerpoint/2010/main" val="40316294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The Importance of Staying On-Script, cont’d.</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38225"/>
            <a:ext cx="8596668" cy="806845"/>
          </a:xfrm>
        </p:spPr>
        <p:txBody>
          <a:bodyPr anchor="t"/>
          <a:lstStyle/>
          <a:p>
            <a:r>
              <a:rPr lang="en-US" dirty="0"/>
              <a:t>If you need to go off script, here are some common expressions and phrases to use.</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a:xfrm>
            <a:off x="675745" y="3100050"/>
            <a:ext cx="4185623" cy="3304117"/>
          </a:xfrm>
        </p:spPr>
        <p:txBody>
          <a:bodyPr>
            <a:noAutofit/>
          </a:bodyPr>
          <a:lstStyle/>
          <a:p>
            <a:pPr lvl="0"/>
            <a:r>
              <a:rPr lang="en-US" sz="2000" dirty="0"/>
              <a:t>Apologize</a:t>
            </a:r>
          </a:p>
          <a:p>
            <a:pPr lvl="1">
              <a:buFont typeface="Wingdings" panose="05000000000000000000" pitchFamily="2" charset="2"/>
              <a:buChar char="v"/>
            </a:pPr>
            <a:r>
              <a:rPr lang="en-US" sz="1800" dirty="0"/>
              <a:t>I’m so sorry to hear that.</a:t>
            </a:r>
          </a:p>
          <a:p>
            <a:pPr lvl="1">
              <a:buFont typeface="Wingdings" panose="05000000000000000000" pitchFamily="2" charset="2"/>
              <a:buChar char="v"/>
            </a:pPr>
            <a:r>
              <a:rPr lang="en-US" sz="1800" dirty="0"/>
              <a:t>I apologize for the issues you’ve been having.</a:t>
            </a:r>
          </a:p>
          <a:p>
            <a:pPr lvl="1">
              <a:buFont typeface="Wingdings" panose="05000000000000000000" pitchFamily="2" charset="2"/>
              <a:buChar char="v"/>
            </a:pPr>
            <a:r>
              <a:rPr lang="en-US" sz="1800" dirty="0"/>
              <a:t>I’m sorry that happened, but I would like to help you get this resolved.</a:t>
            </a:r>
          </a:p>
          <a:p>
            <a:pPr lvl="0"/>
            <a:endParaRPr lang="en-US" sz="2200" dirty="0"/>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a:xfrm>
            <a:off x="5088384" y="3100050"/>
            <a:ext cx="4185617" cy="3304117"/>
          </a:xfrm>
        </p:spPr>
        <p:txBody>
          <a:bodyPr>
            <a:normAutofit/>
          </a:bodyPr>
          <a:lstStyle/>
          <a:p>
            <a:pPr lvl="0"/>
            <a:r>
              <a:rPr lang="en-US" sz="2000" dirty="0"/>
              <a:t>Empathize</a:t>
            </a:r>
          </a:p>
          <a:p>
            <a:pPr lvl="1">
              <a:buFont typeface="Wingdings" panose="05000000000000000000" pitchFamily="2" charset="2"/>
              <a:buChar char="v"/>
            </a:pPr>
            <a:r>
              <a:rPr lang="en-US" sz="1800" dirty="0"/>
              <a:t>That must be frustrating / upsetting.</a:t>
            </a:r>
          </a:p>
          <a:p>
            <a:pPr lvl="1">
              <a:buFont typeface="Wingdings" panose="05000000000000000000" pitchFamily="2" charset="2"/>
              <a:buChar char="v"/>
            </a:pPr>
            <a:r>
              <a:rPr lang="en-US" sz="1800" dirty="0"/>
              <a:t>It sounds like this has been really difficult for you.</a:t>
            </a:r>
          </a:p>
          <a:p>
            <a:pPr lvl="1">
              <a:buFont typeface="Wingdings" panose="05000000000000000000" pitchFamily="2" charset="2"/>
              <a:buChar char="v"/>
            </a:pPr>
            <a:r>
              <a:rPr lang="en-US" sz="1800" dirty="0"/>
              <a:t>That seems like a challenging situation.</a:t>
            </a:r>
          </a:p>
        </p:txBody>
      </p:sp>
      <p:sp>
        <p:nvSpPr>
          <p:cNvPr id="8" name="Footer Placeholder 7">
            <a:extLst>
              <a:ext uri="{FF2B5EF4-FFF2-40B4-BE49-F238E27FC236}">
                <a16:creationId xmlns:a16="http://schemas.microsoft.com/office/drawing/2014/main" xmlns="" id="{8FDC9CE9-8F0C-4EDC-A72A-C21AD788BD33}"/>
              </a:ext>
            </a:extLst>
          </p:cNvPr>
          <p:cNvSpPr>
            <a:spLocks noGrp="1"/>
          </p:cNvSpPr>
          <p:nvPr>
            <p:ph type="ftr" sz="quarter" idx="11"/>
          </p:nvPr>
        </p:nvSpPr>
        <p:spPr>
          <a:xfrm>
            <a:off x="677334" y="6498565"/>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56CC0B45-1160-4295-8DCA-BA7B0E8A2ACB}"/>
              </a:ext>
            </a:extLst>
          </p:cNvPr>
          <p:cNvSpPr>
            <a:spLocks noGrp="1"/>
          </p:cNvSpPr>
          <p:nvPr>
            <p:ph type="sldNum" sz="quarter" idx="12"/>
          </p:nvPr>
        </p:nvSpPr>
        <p:spPr/>
        <p:txBody>
          <a:bodyPr/>
          <a:lstStyle/>
          <a:p>
            <a:fld id="{38C9F775-C4E0-4E2E-9BE3-4107E4B5CFCC}" type="slidenum">
              <a:rPr lang="en-US" smtClean="0"/>
              <a:t>20</a:t>
            </a:fld>
            <a:endParaRPr lang="en-US"/>
          </a:p>
        </p:txBody>
      </p:sp>
    </p:spTree>
    <p:extLst>
      <p:ext uri="{BB962C8B-B14F-4D97-AF65-F5344CB8AC3E}">
        <p14:creationId xmlns:p14="http://schemas.microsoft.com/office/powerpoint/2010/main" val="3006057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The Importance of Staying On-Script, cont’d.</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t"/>
          <a:lstStyle/>
          <a:p>
            <a:r>
              <a:rPr lang="en-US" dirty="0"/>
              <a:t>Common expressions and phrases, cont’d.</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a:xfrm>
            <a:off x="675745" y="2753675"/>
            <a:ext cx="4185623" cy="3304117"/>
          </a:xfrm>
        </p:spPr>
        <p:txBody>
          <a:bodyPr>
            <a:noAutofit/>
          </a:bodyPr>
          <a:lstStyle/>
          <a:p>
            <a:pPr lvl="0"/>
            <a:r>
              <a:rPr lang="en-US" sz="2000" dirty="0"/>
              <a:t>Act</a:t>
            </a:r>
          </a:p>
          <a:p>
            <a:pPr lvl="1">
              <a:buFont typeface="Wingdings" panose="05000000000000000000" pitchFamily="2" charset="2"/>
              <a:buChar char="v"/>
            </a:pPr>
            <a:r>
              <a:rPr lang="en-US" sz="1800" dirty="0"/>
              <a:t>I’m here to help.</a:t>
            </a:r>
          </a:p>
          <a:p>
            <a:pPr lvl="1">
              <a:buFont typeface="Wingdings" panose="05000000000000000000" pitchFamily="2" charset="2"/>
              <a:buChar char="v"/>
            </a:pPr>
            <a:r>
              <a:rPr lang="en-US" sz="1800" dirty="0"/>
              <a:t>I’ll do my best to help you.</a:t>
            </a:r>
          </a:p>
          <a:p>
            <a:pPr lvl="1">
              <a:buFont typeface="Wingdings" panose="05000000000000000000" pitchFamily="2" charset="2"/>
              <a:buChar char="v"/>
            </a:pPr>
            <a:r>
              <a:rPr lang="en-US" sz="1800" dirty="0"/>
              <a:t>I’d be happy to look into that for you.</a:t>
            </a:r>
          </a:p>
          <a:p>
            <a:pPr lvl="1">
              <a:buFont typeface="Wingdings" panose="05000000000000000000" pitchFamily="2" charset="2"/>
              <a:buChar char="v"/>
            </a:pPr>
            <a:r>
              <a:rPr lang="en-US" sz="1800" dirty="0"/>
              <a:t>Let’s get this taken care of for you.</a:t>
            </a:r>
          </a:p>
          <a:p>
            <a:pPr lvl="1">
              <a:buFont typeface="Wingdings" panose="05000000000000000000" pitchFamily="2" charset="2"/>
              <a:buChar char="v"/>
            </a:pPr>
            <a:r>
              <a:rPr lang="en-US" sz="1800" dirty="0"/>
              <a:t>I’d be happy to have someone reach out to you.</a:t>
            </a: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a:xfrm>
            <a:off x="5088384" y="2753675"/>
            <a:ext cx="4185617" cy="3304117"/>
          </a:xfrm>
        </p:spPr>
        <p:txBody>
          <a:bodyPr>
            <a:normAutofit/>
          </a:bodyPr>
          <a:lstStyle/>
          <a:p>
            <a:pPr lvl="0"/>
            <a:r>
              <a:rPr lang="en-US" sz="2000" dirty="0"/>
              <a:t>Thank</a:t>
            </a:r>
          </a:p>
          <a:p>
            <a:pPr lvl="1">
              <a:buFont typeface="Wingdings" panose="05000000000000000000" pitchFamily="2" charset="2"/>
              <a:buChar char="v"/>
            </a:pPr>
            <a:r>
              <a:rPr lang="en-US" sz="1800" dirty="0"/>
              <a:t>Thank you for your feedback.</a:t>
            </a:r>
          </a:p>
          <a:p>
            <a:pPr lvl="1">
              <a:buFont typeface="Wingdings" panose="05000000000000000000" pitchFamily="2" charset="2"/>
              <a:buChar char="v"/>
            </a:pPr>
            <a:r>
              <a:rPr lang="en-US" sz="1800" dirty="0"/>
              <a:t>Thank you so much for your patience.</a:t>
            </a:r>
          </a:p>
          <a:p>
            <a:pPr lvl="1">
              <a:buFont typeface="Wingdings" panose="05000000000000000000" pitchFamily="2" charset="2"/>
              <a:buChar char="v"/>
            </a:pPr>
            <a:r>
              <a:rPr lang="en-US" sz="1800" dirty="0"/>
              <a:t>Thank you for letting us know about this issue.</a:t>
            </a:r>
          </a:p>
          <a:p>
            <a:pPr lvl="1">
              <a:buFont typeface="Wingdings" panose="05000000000000000000" pitchFamily="2" charset="2"/>
              <a:buChar char="v"/>
            </a:pPr>
            <a:r>
              <a:rPr lang="en-US" sz="1800" dirty="0"/>
              <a:t>We appreciate you bringing this to our attention. Your concerns are important to us.</a:t>
            </a:r>
          </a:p>
        </p:txBody>
      </p:sp>
      <p:sp>
        <p:nvSpPr>
          <p:cNvPr id="8" name="Footer Placeholder 7">
            <a:extLst>
              <a:ext uri="{FF2B5EF4-FFF2-40B4-BE49-F238E27FC236}">
                <a16:creationId xmlns:a16="http://schemas.microsoft.com/office/drawing/2014/main" xmlns="" id="{EC72FD28-C3AC-461B-A4F3-778D3C76E13E}"/>
              </a:ext>
            </a:extLst>
          </p:cNvPr>
          <p:cNvSpPr>
            <a:spLocks noGrp="1"/>
          </p:cNvSpPr>
          <p:nvPr>
            <p:ph type="ftr" sz="quarter" idx="11"/>
          </p:nvPr>
        </p:nvSpPr>
        <p:spPr>
          <a:xfrm>
            <a:off x="677334" y="6498565"/>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BBB27742-3A27-44B7-A58E-A9F0881B46EC}"/>
              </a:ext>
            </a:extLst>
          </p:cNvPr>
          <p:cNvSpPr>
            <a:spLocks noGrp="1"/>
          </p:cNvSpPr>
          <p:nvPr>
            <p:ph type="sldNum" sz="quarter" idx="12"/>
          </p:nvPr>
        </p:nvSpPr>
        <p:spPr/>
        <p:txBody>
          <a:bodyPr/>
          <a:lstStyle/>
          <a:p>
            <a:fld id="{38C9F775-C4E0-4E2E-9BE3-4107E4B5CFCC}" type="slidenum">
              <a:rPr lang="en-US" smtClean="0"/>
              <a:t>21</a:t>
            </a:fld>
            <a:endParaRPr lang="en-US"/>
          </a:p>
        </p:txBody>
      </p:sp>
    </p:spTree>
    <p:extLst>
      <p:ext uri="{BB962C8B-B14F-4D97-AF65-F5344CB8AC3E}">
        <p14:creationId xmlns:p14="http://schemas.microsoft.com/office/powerpoint/2010/main" val="38979375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The Importance of Staying On-Script, cont’d.</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t"/>
          <a:lstStyle/>
          <a:p>
            <a:r>
              <a:rPr lang="en-US" dirty="0"/>
              <a:t>Common expressions and phrases, cont’d.</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a:xfrm>
            <a:off x="675745" y="2753675"/>
            <a:ext cx="4185623" cy="3304117"/>
          </a:xfrm>
        </p:spPr>
        <p:txBody>
          <a:bodyPr>
            <a:noAutofit/>
          </a:bodyPr>
          <a:lstStyle/>
          <a:p>
            <a:pPr lvl="0"/>
            <a:r>
              <a:rPr lang="en-US" sz="2000" dirty="0"/>
              <a:t>Resolve</a:t>
            </a:r>
          </a:p>
          <a:p>
            <a:pPr lvl="1">
              <a:buFont typeface="Wingdings" panose="05000000000000000000" pitchFamily="2" charset="2"/>
              <a:buChar char="v"/>
            </a:pPr>
            <a:r>
              <a:rPr lang="en-US" sz="1800" dirty="0"/>
              <a:t>I’ll make sure this gets to the right person.</a:t>
            </a:r>
          </a:p>
          <a:p>
            <a:pPr lvl="1">
              <a:buFont typeface="Wingdings" panose="05000000000000000000" pitchFamily="2" charset="2"/>
              <a:buChar char="v"/>
            </a:pPr>
            <a:r>
              <a:rPr lang="en-US" sz="1800" dirty="0"/>
              <a:t>We will work on getting this resolved for you.</a:t>
            </a:r>
          </a:p>
          <a:p>
            <a:pPr lvl="1">
              <a:buFont typeface="Wingdings" panose="05000000000000000000" pitchFamily="2" charset="2"/>
              <a:buChar char="v"/>
            </a:pPr>
            <a:r>
              <a:rPr lang="en-US" sz="1800" dirty="0"/>
              <a:t>I’ll send this message along for you right away.</a:t>
            </a:r>
          </a:p>
          <a:p>
            <a:pPr lvl="1">
              <a:buFont typeface="Wingdings" panose="05000000000000000000" pitchFamily="2" charset="2"/>
              <a:buChar char="v"/>
            </a:pPr>
            <a:r>
              <a:rPr lang="en-US" sz="1800" dirty="0"/>
              <a:t>I’ll mark this as urgent so that it gets immediate attention.</a:t>
            </a: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a:xfrm>
            <a:off x="5088384" y="2753675"/>
            <a:ext cx="4185617" cy="3304117"/>
          </a:xfrm>
        </p:spPr>
        <p:txBody>
          <a:bodyPr>
            <a:normAutofit/>
          </a:bodyPr>
          <a:lstStyle/>
          <a:p>
            <a:pPr lvl="0"/>
            <a:r>
              <a:rPr lang="en-US" sz="2000" dirty="0"/>
              <a:t>Don’t Forget to Be Enthusiastic!</a:t>
            </a:r>
          </a:p>
          <a:p>
            <a:pPr lvl="1">
              <a:buFont typeface="Wingdings" panose="05000000000000000000" pitchFamily="2" charset="2"/>
              <a:buChar char="v"/>
            </a:pPr>
            <a:r>
              <a:rPr lang="en-US" sz="1800" dirty="0"/>
              <a:t>Absolutely!</a:t>
            </a:r>
          </a:p>
          <a:p>
            <a:pPr lvl="1">
              <a:buFont typeface="Wingdings" panose="05000000000000000000" pitchFamily="2" charset="2"/>
              <a:buChar char="v"/>
            </a:pPr>
            <a:r>
              <a:rPr lang="en-US" sz="1800" dirty="0"/>
              <a:t>Sure thing!</a:t>
            </a:r>
          </a:p>
          <a:p>
            <a:pPr lvl="1">
              <a:buFont typeface="Wingdings" panose="05000000000000000000" pitchFamily="2" charset="2"/>
              <a:buChar char="v"/>
            </a:pPr>
            <a:r>
              <a:rPr lang="en-US" sz="1800" dirty="0"/>
              <a:t>That’s great!</a:t>
            </a:r>
          </a:p>
          <a:p>
            <a:pPr lvl="1">
              <a:buFont typeface="Wingdings" panose="05000000000000000000" pitchFamily="2" charset="2"/>
              <a:buChar char="v"/>
            </a:pPr>
            <a:r>
              <a:rPr lang="en-US" sz="1800" dirty="0"/>
              <a:t>No problem!</a:t>
            </a:r>
          </a:p>
          <a:p>
            <a:pPr lvl="1">
              <a:buFont typeface="Wingdings" panose="05000000000000000000" pitchFamily="2" charset="2"/>
              <a:buChar char="v"/>
            </a:pPr>
            <a:r>
              <a:rPr lang="en-US" sz="1800" dirty="0"/>
              <a:t>My pleasure!</a:t>
            </a:r>
          </a:p>
          <a:p>
            <a:pPr lvl="1">
              <a:buFont typeface="Wingdings" panose="05000000000000000000" pitchFamily="2" charset="2"/>
              <a:buChar char="v"/>
            </a:pPr>
            <a:r>
              <a:rPr lang="en-US" sz="1800" dirty="0"/>
              <a:t>Yes, of course!</a:t>
            </a:r>
          </a:p>
        </p:txBody>
      </p:sp>
      <p:sp>
        <p:nvSpPr>
          <p:cNvPr id="8" name="Footer Placeholder 7">
            <a:extLst>
              <a:ext uri="{FF2B5EF4-FFF2-40B4-BE49-F238E27FC236}">
                <a16:creationId xmlns:a16="http://schemas.microsoft.com/office/drawing/2014/main" xmlns="" id="{A373DB15-4201-4665-908B-7056C2C4ABC3}"/>
              </a:ext>
            </a:extLst>
          </p:cNvPr>
          <p:cNvSpPr>
            <a:spLocks noGrp="1"/>
          </p:cNvSpPr>
          <p:nvPr>
            <p:ph type="ftr" sz="quarter" idx="11"/>
          </p:nvPr>
        </p:nvSpPr>
        <p:spPr>
          <a:xfrm>
            <a:off x="677334" y="6498568"/>
            <a:ext cx="6297612" cy="365125"/>
          </a:xfrm>
        </p:spPr>
        <p:txBody>
          <a:bodyPr/>
          <a:lstStyle/>
          <a:p>
            <a:r>
              <a:rPr lang="en-US"/>
              <a:t>© 2018 Specialty Answering Service</a:t>
            </a:r>
          </a:p>
        </p:txBody>
      </p:sp>
      <p:sp>
        <p:nvSpPr>
          <p:cNvPr id="9" name="Slide Number Placeholder 8">
            <a:extLst>
              <a:ext uri="{FF2B5EF4-FFF2-40B4-BE49-F238E27FC236}">
                <a16:creationId xmlns:a16="http://schemas.microsoft.com/office/drawing/2014/main" xmlns="" id="{5FAB3BA5-D5B2-4F92-AC0A-E07E74946C1E}"/>
              </a:ext>
            </a:extLst>
          </p:cNvPr>
          <p:cNvSpPr>
            <a:spLocks noGrp="1"/>
          </p:cNvSpPr>
          <p:nvPr>
            <p:ph type="sldNum" sz="quarter" idx="12"/>
          </p:nvPr>
        </p:nvSpPr>
        <p:spPr/>
        <p:txBody>
          <a:bodyPr/>
          <a:lstStyle/>
          <a:p>
            <a:fld id="{38C9F775-C4E0-4E2E-9BE3-4107E4B5CFCC}" type="slidenum">
              <a:rPr lang="en-US" smtClean="0"/>
              <a:t>22</a:t>
            </a:fld>
            <a:endParaRPr lang="en-US"/>
          </a:p>
        </p:txBody>
      </p:sp>
    </p:spTree>
    <p:extLst>
      <p:ext uri="{BB962C8B-B14F-4D97-AF65-F5344CB8AC3E}">
        <p14:creationId xmlns:p14="http://schemas.microsoft.com/office/powerpoint/2010/main" val="39672677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Important Side Notes about Going Off-Script</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b"/>
          <a:lstStyle/>
          <a:p>
            <a:r>
              <a:rPr lang="en-US" dirty="0">
                <a:solidFill>
                  <a:srgbClr val="FF0000"/>
                </a:solidFill>
              </a:rPr>
              <a:t>1: Avoid the blame game.</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a:xfrm>
            <a:off x="675745" y="2892225"/>
            <a:ext cx="4185623" cy="3304117"/>
          </a:xfrm>
        </p:spPr>
        <p:txBody>
          <a:bodyPr>
            <a:noAutofit/>
          </a:bodyPr>
          <a:lstStyle/>
          <a:p>
            <a:r>
              <a:rPr lang="en-US" dirty="0"/>
              <a:t>When it comes to apologizing and empathizing, be careful to avoid any phrases that may put the </a:t>
            </a:r>
            <a:r>
              <a:rPr lang="en-US" dirty="0" smtClean="0"/>
              <a:t>client </a:t>
            </a:r>
            <a:r>
              <a:rPr lang="en-US" dirty="0"/>
              <a:t>in a bad light. For example, “I would feel the same way. I can’t believe they did that!”</a:t>
            </a:r>
          </a:p>
          <a:p>
            <a:r>
              <a:rPr lang="en-US" dirty="0">
                <a:solidFill>
                  <a:srgbClr val="FF0000"/>
                </a:solidFill>
              </a:rPr>
              <a:t>If you agree with the caller that they were wronged, then you’re essentially stating that the </a:t>
            </a:r>
            <a:r>
              <a:rPr lang="en-US" dirty="0" smtClean="0">
                <a:solidFill>
                  <a:srgbClr val="FF0000"/>
                </a:solidFill>
              </a:rPr>
              <a:t>client </a:t>
            </a:r>
            <a:r>
              <a:rPr lang="en-US" dirty="0">
                <a:solidFill>
                  <a:srgbClr val="FF0000"/>
                </a:solidFill>
              </a:rPr>
              <a:t>is at fault.</a:t>
            </a: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a:xfrm>
            <a:off x="5088384" y="2892225"/>
            <a:ext cx="4185617" cy="3304117"/>
          </a:xfrm>
        </p:spPr>
        <p:txBody>
          <a:bodyPr>
            <a:normAutofit/>
          </a:bodyPr>
          <a:lstStyle/>
          <a:p>
            <a:pPr lvl="0"/>
            <a:r>
              <a:rPr lang="en-US" sz="2000" dirty="0"/>
              <a:t>A better way to push through a challenging call is to say something along the lines of:</a:t>
            </a:r>
          </a:p>
          <a:p>
            <a:pPr lvl="0"/>
            <a:r>
              <a:rPr lang="en-US" sz="2000" i="1" dirty="0"/>
              <a:t>“I am sorry for the issues you’ve been having, but I’m here to help. What I can do is take down your information and make sure it gets to the right person.”</a:t>
            </a:r>
            <a:endParaRPr lang="en-US" sz="1800" i="1" dirty="0"/>
          </a:p>
        </p:txBody>
      </p:sp>
      <p:sp>
        <p:nvSpPr>
          <p:cNvPr id="8" name="Footer Placeholder 7">
            <a:extLst>
              <a:ext uri="{FF2B5EF4-FFF2-40B4-BE49-F238E27FC236}">
                <a16:creationId xmlns:a16="http://schemas.microsoft.com/office/drawing/2014/main" xmlns="" id="{5C9B6C16-A023-45CC-A6FE-A47A6A33BFF0}"/>
              </a:ext>
            </a:extLst>
          </p:cNvPr>
          <p:cNvSpPr>
            <a:spLocks noGrp="1"/>
          </p:cNvSpPr>
          <p:nvPr>
            <p:ph type="ftr" sz="quarter" idx="11"/>
          </p:nvPr>
        </p:nvSpPr>
        <p:spPr>
          <a:xfrm>
            <a:off x="677334" y="6498565"/>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DABC47C3-F625-4C20-89CF-95E303A6415D}"/>
              </a:ext>
            </a:extLst>
          </p:cNvPr>
          <p:cNvSpPr>
            <a:spLocks noGrp="1"/>
          </p:cNvSpPr>
          <p:nvPr>
            <p:ph type="sldNum" sz="quarter" idx="12"/>
          </p:nvPr>
        </p:nvSpPr>
        <p:spPr/>
        <p:txBody>
          <a:bodyPr/>
          <a:lstStyle/>
          <a:p>
            <a:fld id="{38C9F775-C4E0-4E2E-9BE3-4107E4B5CFCC}" type="slidenum">
              <a:rPr lang="en-US" smtClean="0"/>
              <a:t>23</a:t>
            </a:fld>
            <a:endParaRPr lang="en-US"/>
          </a:p>
        </p:txBody>
      </p:sp>
    </p:spTree>
    <p:extLst>
      <p:ext uri="{BB962C8B-B14F-4D97-AF65-F5344CB8AC3E}">
        <p14:creationId xmlns:p14="http://schemas.microsoft.com/office/powerpoint/2010/main" val="41029867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Important Side Notes about Going Off-Script, cont’d.</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b"/>
          <a:lstStyle/>
          <a:p>
            <a:r>
              <a:rPr lang="en-US" dirty="0">
                <a:solidFill>
                  <a:srgbClr val="FF0000"/>
                </a:solidFill>
              </a:rPr>
              <a:t>2: Keep things moving.</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a:xfrm>
            <a:off x="675745" y="2892225"/>
            <a:ext cx="4185623" cy="3304117"/>
          </a:xfrm>
        </p:spPr>
        <p:txBody>
          <a:bodyPr>
            <a:noAutofit/>
          </a:bodyPr>
          <a:lstStyle/>
          <a:p>
            <a:r>
              <a:rPr lang="en-US" dirty="0"/>
              <a:t>Bear in mind that although it is important to demonstrate to the caller that they are not just another message ticket, you still need to </a:t>
            </a:r>
            <a:r>
              <a:rPr lang="en-US" i="1" dirty="0"/>
              <a:t>stick to the script as much as possible</a:t>
            </a:r>
            <a:r>
              <a:rPr lang="en-US" dirty="0"/>
              <a:t>.</a:t>
            </a:r>
          </a:p>
          <a:p>
            <a:r>
              <a:rPr lang="en-US" dirty="0"/>
              <a:t>This will help to avoid lengthy calls and unhappy clients.</a:t>
            </a:r>
          </a:p>
          <a:p>
            <a:r>
              <a:rPr lang="en-US" dirty="0">
                <a:solidFill>
                  <a:srgbClr val="FF0000"/>
                </a:solidFill>
              </a:rPr>
              <a:t>Try a few transitional phrases to keep the ball rolling.</a:t>
            </a: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a:xfrm>
            <a:off x="5088385" y="2892225"/>
            <a:ext cx="4071114" cy="3493077"/>
          </a:xfrm>
        </p:spPr>
        <p:txBody>
          <a:bodyPr>
            <a:noAutofit/>
          </a:bodyPr>
          <a:lstStyle/>
          <a:p>
            <a:pPr>
              <a:buFont typeface="Wingdings" panose="05000000000000000000" pitchFamily="2" charset="2"/>
              <a:buChar char="v"/>
            </a:pPr>
            <a:r>
              <a:rPr lang="en-US" sz="1300" i="1" dirty="0">
                <a:solidFill>
                  <a:schemeClr val="tx1"/>
                </a:solidFill>
              </a:rPr>
              <a:t>No problem. Let me get a message started for you.</a:t>
            </a:r>
          </a:p>
          <a:p>
            <a:pPr>
              <a:buFont typeface="Wingdings" panose="05000000000000000000" pitchFamily="2" charset="2"/>
              <a:buChar char="v"/>
            </a:pPr>
            <a:r>
              <a:rPr lang="en-US" sz="1300" i="1" dirty="0">
                <a:solidFill>
                  <a:schemeClr val="tx1"/>
                </a:solidFill>
              </a:rPr>
              <a:t>It will just take me a minute to type this up / pull this up. How is your day going so far?</a:t>
            </a:r>
          </a:p>
          <a:p>
            <a:pPr>
              <a:buFont typeface="Wingdings" panose="05000000000000000000" pitchFamily="2" charset="2"/>
              <a:buChar char="v"/>
            </a:pPr>
            <a:r>
              <a:rPr lang="en-US" sz="1300" i="1" dirty="0">
                <a:solidFill>
                  <a:schemeClr val="tx1"/>
                </a:solidFill>
              </a:rPr>
              <a:t>If you don’t mind, I just want to read this back to you to make sure I have all the details.</a:t>
            </a:r>
          </a:p>
          <a:p>
            <a:pPr>
              <a:buFont typeface="Wingdings" panose="05000000000000000000" pitchFamily="2" charset="2"/>
              <a:buChar char="v"/>
            </a:pPr>
            <a:r>
              <a:rPr lang="en-US" sz="1300" i="1" dirty="0">
                <a:solidFill>
                  <a:schemeClr val="tx1"/>
                </a:solidFill>
              </a:rPr>
              <a:t>I definitely understand where you’re coming from. Let’s see what we can do about this.</a:t>
            </a:r>
          </a:p>
          <a:p>
            <a:pPr>
              <a:buFont typeface="Wingdings" panose="05000000000000000000" pitchFamily="2" charset="2"/>
              <a:buChar char="v"/>
            </a:pPr>
            <a:r>
              <a:rPr lang="en-US" sz="1300" i="1" dirty="0">
                <a:solidFill>
                  <a:schemeClr val="tx1"/>
                </a:solidFill>
              </a:rPr>
              <a:t>While I’m notating this for you, is there anything else that you’d like to include?</a:t>
            </a:r>
          </a:p>
          <a:p>
            <a:pPr>
              <a:buFont typeface="Wingdings" panose="05000000000000000000" pitchFamily="2" charset="2"/>
              <a:buChar char="v"/>
            </a:pPr>
            <a:r>
              <a:rPr lang="en-US" sz="1300" i="1" dirty="0">
                <a:solidFill>
                  <a:schemeClr val="tx1"/>
                </a:solidFill>
              </a:rPr>
              <a:t>Let me see if I can find that out for you. Can you hang on a second for me?</a:t>
            </a:r>
          </a:p>
        </p:txBody>
      </p:sp>
      <p:sp>
        <p:nvSpPr>
          <p:cNvPr id="8" name="Footer Placeholder 7">
            <a:extLst>
              <a:ext uri="{FF2B5EF4-FFF2-40B4-BE49-F238E27FC236}">
                <a16:creationId xmlns:a16="http://schemas.microsoft.com/office/drawing/2014/main" xmlns="" id="{44C44F46-74C2-4F2C-B76C-A5EE3D0098A5}"/>
              </a:ext>
            </a:extLst>
          </p:cNvPr>
          <p:cNvSpPr>
            <a:spLocks noGrp="1"/>
          </p:cNvSpPr>
          <p:nvPr>
            <p:ph type="ftr" sz="quarter" idx="11"/>
          </p:nvPr>
        </p:nvSpPr>
        <p:spPr>
          <a:xfrm>
            <a:off x="677334" y="6498563"/>
            <a:ext cx="6297612" cy="365125"/>
          </a:xfrm>
        </p:spPr>
        <p:txBody>
          <a:bodyPr/>
          <a:lstStyle/>
          <a:p>
            <a:r>
              <a:rPr lang="en-US"/>
              <a:t>© 2018 Specialty Answering Service</a:t>
            </a:r>
          </a:p>
        </p:txBody>
      </p:sp>
      <p:sp>
        <p:nvSpPr>
          <p:cNvPr id="9" name="Slide Number Placeholder 8">
            <a:extLst>
              <a:ext uri="{FF2B5EF4-FFF2-40B4-BE49-F238E27FC236}">
                <a16:creationId xmlns:a16="http://schemas.microsoft.com/office/drawing/2014/main" xmlns="" id="{6C974FC8-9E1C-4BB5-BF52-5EBF44A927F2}"/>
              </a:ext>
            </a:extLst>
          </p:cNvPr>
          <p:cNvSpPr>
            <a:spLocks noGrp="1"/>
          </p:cNvSpPr>
          <p:nvPr>
            <p:ph type="sldNum" sz="quarter" idx="12"/>
          </p:nvPr>
        </p:nvSpPr>
        <p:spPr/>
        <p:txBody>
          <a:bodyPr/>
          <a:lstStyle/>
          <a:p>
            <a:fld id="{38C9F775-C4E0-4E2E-9BE3-4107E4B5CFCC}" type="slidenum">
              <a:rPr lang="en-US" smtClean="0"/>
              <a:t>24</a:t>
            </a:fld>
            <a:endParaRPr lang="en-US"/>
          </a:p>
        </p:txBody>
      </p:sp>
    </p:spTree>
    <p:extLst>
      <p:ext uri="{BB962C8B-B14F-4D97-AF65-F5344CB8AC3E}">
        <p14:creationId xmlns:p14="http://schemas.microsoft.com/office/powerpoint/2010/main" val="4733036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Important Side Notes about Going Off-Script, cont’d.</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b"/>
          <a:lstStyle/>
          <a:p>
            <a:r>
              <a:rPr lang="en-US" dirty="0">
                <a:solidFill>
                  <a:srgbClr val="FF0000"/>
                </a:solidFill>
              </a:rPr>
              <a:t>3: Beware of the never-ending story.</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a:xfrm>
            <a:off x="675745" y="2892225"/>
            <a:ext cx="4185623" cy="3304117"/>
          </a:xfrm>
        </p:spPr>
        <p:txBody>
          <a:bodyPr>
            <a:noAutofit/>
          </a:bodyPr>
          <a:lstStyle/>
          <a:p>
            <a:r>
              <a:rPr lang="en-US" dirty="0"/>
              <a:t>In some cases, empathizing may trigger the caller to “tell you their life story,” so to speak.</a:t>
            </a:r>
          </a:p>
          <a:p>
            <a:r>
              <a:rPr lang="en-US" dirty="0"/>
              <a:t>If it sounds like that is the case, quickly </a:t>
            </a:r>
            <a:r>
              <a:rPr lang="en-US" dirty="0">
                <a:solidFill>
                  <a:srgbClr val="FF0000"/>
                </a:solidFill>
              </a:rPr>
              <a:t>steer the call back to the questions without cutting the caller off</a:t>
            </a:r>
            <a:r>
              <a:rPr lang="en-US" dirty="0"/>
              <a:t>. </a:t>
            </a: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a:xfrm>
            <a:off x="5088385" y="2892225"/>
            <a:ext cx="4071114" cy="3493077"/>
          </a:xfrm>
        </p:spPr>
        <p:txBody>
          <a:bodyPr>
            <a:noAutofit/>
          </a:bodyPr>
          <a:lstStyle/>
          <a:p>
            <a:pPr>
              <a:buFont typeface="Wingdings" panose="05000000000000000000" pitchFamily="2" charset="2"/>
              <a:buChar char="v"/>
            </a:pPr>
            <a:r>
              <a:rPr lang="en-US" dirty="0"/>
              <a:t>Find the next available “gap” in conversation, and interject. Something like this should work:</a:t>
            </a:r>
          </a:p>
          <a:p>
            <a:pPr>
              <a:buFont typeface="Wingdings" panose="05000000000000000000" pitchFamily="2" charset="2"/>
              <a:buChar char="v"/>
            </a:pPr>
            <a:r>
              <a:rPr lang="en-US" i="1" dirty="0"/>
              <a:t>“I am so sorry, [FirstName]. I know this is frustrating, but the sooner I can get a message over to the office, the sooner they can help you.”</a:t>
            </a:r>
          </a:p>
        </p:txBody>
      </p:sp>
      <p:sp>
        <p:nvSpPr>
          <p:cNvPr id="8" name="Footer Placeholder 7">
            <a:extLst>
              <a:ext uri="{FF2B5EF4-FFF2-40B4-BE49-F238E27FC236}">
                <a16:creationId xmlns:a16="http://schemas.microsoft.com/office/drawing/2014/main" xmlns="" id="{E21292E1-0B1F-420C-A56C-AC66AAF1161B}"/>
              </a:ext>
            </a:extLst>
          </p:cNvPr>
          <p:cNvSpPr>
            <a:spLocks noGrp="1"/>
          </p:cNvSpPr>
          <p:nvPr>
            <p:ph type="ftr" sz="quarter" idx="11"/>
          </p:nvPr>
        </p:nvSpPr>
        <p:spPr>
          <a:xfrm>
            <a:off x="677334" y="6498563"/>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1C19CA4E-9E58-45DC-B576-2739859DCD7F}"/>
              </a:ext>
            </a:extLst>
          </p:cNvPr>
          <p:cNvSpPr>
            <a:spLocks noGrp="1"/>
          </p:cNvSpPr>
          <p:nvPr>
            <p:ph type="sldNum" sz="quarter" idx="12"/>
          </p:nvPr>
        </p:nvSpPr>
        <p:spPr/>
        <p:txBody>
          <a:bodyPr/>
          <a:lstStyle/>
          <a:p>
            <a:fld id="{38C9F775-C4E0-4E2E-9BE3-4107E4B5CFCC}" type="slidenum">
              <a:rPr lang="en-US" smtClean="0"/>
              <a:t>25</a:t>
            </a:fld>
            <a:endParaRPr lang="en-US"/>
          </a:p>
        </p:txBody>
      </p:sp>
    </p:spTree>
    <p:extLst>
      <p:ext uri="{BB962C8B-B14F-4D97-AF65-F5344CB8AC3E}">
        <p14:creationId xmlns:p14="http://schemas.microsoft.com/office/powerpoint/2010/main" val="7481605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Important Side Notes about Going Off-Script, cont’d.</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b"/>
          <a:lstStyle/>
          <a:p>
            <a:r>
              <a:rPr lang="en-US" dirty="0">
                <a:solidFill>
                  <a:srgbClr val="FF0000"/>
                </a:solidFill>
              </a:rPr>
              <a:t>4: You are NOT a doctor, therapist, or expert.</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a:xfrm>
            <a:off x="675745" y="2892225"/>
            <a:ext cx="4256473" cy="3304117"/>
          </a:xfrm>
        </p:spPr>
        <p:txBody>
          <a:bodyPr>
            <a:noAutofit/>
          </a:bodyPr>
          <a:lstStyle/>
          <a:p>
            <a:r>
              <a:rPr lang="en-US" dirty="0"/>
              <a:t>Remember that as an operator, </a:t>
            </a:r>
            <a:r>
              <a:rPr lang="en-US" i="1" dirty="0"/>
              <a:t>answering calls is your area of expertise</a:t>
            </a:r>
            <a:r>
              <a:rPr lang="en-US" dirty="0"/>
              <a:t>.</a:t>
            </a:r>
          </a:p>
          <a:p>
            <a:r>
              <a:rPr lang="en-US" dirty="0">
                <a:solidFill>
                  <a:srgbClr val="FF0000"/>
                </a:solidFill>
              </a:rPr>
              <a:t>So, whatever the business, you must </a:t>
            </a:r>
            <a:r>
              <a:rPr lang="en-US" u="sng" dirty="0">
                <a:solidFill>
                  <a:srgbClr val="FF0000"/>
                </a:solidFill>
              </a:rPr>
              <a:t>refrain from</a:t>
            </a:r>
            <a:r>
              <a:rPr lang="en-US" dirty="0">
                <a:solidFill>
                  <a:srgbClr val="FF0000"/>
                </a:solidFill>
              </a:rPr>
              <a:t>:</a:t>
            </a:r>
          </a:p>
          <a:p>
            <a:pPr lvl="1">
              <a:buFont typeface="Wingdings" panose="05000000000000000000" pitchFamily="2" charset="2"/>
              <a:buChar char="v"/>
            </a:pPr>
            <a:r>
              <a:rPr lang="en-US" dirty="0">
                <a:solidFill>
                  <a:srgbClr val="FF0000"/>
                </a:solidFill>
              </a:rPr>
              <a:t>giving advice, especially regarding medical calls</a:t>
            </a:r>
          </a:p>
          <a:p>
            <a:pPr lvl="1">
              <a:buFont typeface="Wingdings" panose="05000000000000000000" pitchFamily="2" charset="2"/>
              <a:buChar char="v"/>
            </a:pPr>
            <a:r>
              <a:rPr lang="en-US" dirty="0">
                <a:solidFill>
                  <a:srgbClr val="FF0000"/>
                </a:solidFill>
              </a:rPr>
              <a:t>offering your opinion</a:t>
            </a:r>
          </a:p>
          <a:p>
            <a:pPr lvl="1">
              <a:buFont typeface="Wingdings" panose="05000000000000000000" pitchFamily="2" charset="2"/>
              <a:buChar char="v"/>
            </a:pPr>
            <a:r>
              <a:rPr lang="en-US" dirty="0">
                <a:solidFill>
                  <a:srgbClr val="FF0000"/>
                </a:solidFill>
              </a:rPr>
              <a:t>providing any details that are not expressly noted for you to offer</a:t>
            </a: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a:xfrm>
            <a:off x="5088385" y="2892225"/>
            <a:ext cx="4071114" cy="3493077"/>
          </a:xfrm>
        </p:spPr>
        <p:txBody>
          <a:bodyPr>
            <a:noAutofit/>
          </a:bodyPr>
          <a:lstStyle/>
          <a:p>
            <a:pPr>
              <a:buFont typeface="Wingdings" panose="05000000000000000000" pitchFamily="2" charset="2"/>
              <a:buChar char="v"/>
            </a:pPr>
            <a:r>
              <a:rPr lang="en-US" dirty="0"/>
              <a:t>Even if you happen to be an expert on the industry or subject matter, </a:t>
            </a:r>
            <a:r>
              <a:rPr lang="en-US" u="sng" dirty="0"/>
              <a:t>you are not the business owner</a:t>
            </a:r>
            <a:r>
              <a:rPr lang="en-US" dirty="0"/>
              <a:t>.</a:t>
            </a:r>
          </a:p>
          <a:p>
            <a:pPr>
              <a:buFont typeface="Wingdings" panose="05000000000000000000" pitchFamily="2" charset="2"/>
              <a:buChar char="v"/>
            </a:pPr>
            <a:r>
              <a:rPr lang="en-US" dirty="0"/>
              <a:t>More importantly, when you take on the role as “therapist,” “advice giver,” “medical staff,” or any other “expert,” </a:t>
            </a:r>
            <a:r>
              <a:rPr lang="en-US" u="sng" dirty="0"/>
              <a:t>you are creating a legal liability issue for </a:t>
            </a:r>
            <a:r>
              <a:rPr lang="en-US" u="sng" dirty="0" smtClean="0"/>
              <a:t>[COMPANY] and the client</a:t>
            </a:r>
            <a:r>
              <a:rPr lang="en-US" dirty="0" smtClean="0"/>
              <a:t>.</a:t>
            </a:r>
            <a:endParaRPr lang="en-US" dirty="0"/>
          </a:p>
        </p:txBody>
      </p:sp>
      <p:sp>
        <p:nvSpPr>
          <p:cNvPr id="8" name="Footer Placeholder 7">
            <a:extLst>
              <a:ext uri="{FF2B5EF4-FFF2-40B4-BE49-F238E27FC236}">
                <a16:creationId xmlns:a16="http://schemas.microsoft.com/office/drawing/2014/main" xmlns="" id="{DF89C079-AC4F-474E-8152-515EE82353F1}"/>
              </a:ext>
            </a:extLst>
          </p:cNvPr>
          <p:cNvSpPr>
            <a:spLocks noGrp="1"/>
          </p:cNvSpPr>
          <p:nvPr>
            <p:ph type="ftr" sz="quarter" idx="11"/>
          </p:nvPr>
        </p:nvSpPr>
        <p:spPr>
          <a:xfrm>
            <a:off x="677334" y="6498569"/>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3CBD5D17-EF36-4284-ACC6-87D1BBE62FB1}"/>
              </a:ext>
            </a:extLst>
          </p:cNvPr>
          <p:cNvSpPr>
            <a:spLocks noGrp="1"/>
          </p:cNvSpPr>
          <p:nvPr>
            <p:ph type="sldNum" sz="quarter" idx="12"/>
          </p:nvPr>
        </p:nvSpPr>
        <p:spPr/>
        <p:txBody>
          <a:bodyPr/>
          <a:lstStyle/>
          <a:p>
            <a:fld id="{38C9F775-C4E0-4E2E-9BE3-4107E4B5CFCC}" type="slidenum">
              <a:rPr lang="en-US" smtClean="0"/>
              <a:t>26</a:t>
            </a:fld>
            <a:endParaRPr lang="en-US"/>
          </a:p>
        </p:txBody>
      </p:sp>
    </p:spTree>
    <p:extLst>
      <p:ext uri="{BB962C8B-B14F-4D97-AF65-F5344CB8AC3E}">
        <p14:creationId xmlns:p14="http://schemas.microsoft.com/office/powerpoint/2010/main" val="35277855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Soft Skills and In-Call Procedures</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1745333"/>
            <a:ext cx="8596668" cy="576262"/>
          </a:xfrm>
        </p:spPr>
        <p:txBody>
          <a:bodyPr anchor="t"/>
          <a:lstStyle/>
          <a:p>
            <a:r>
              <a:rPr lang="en-US" dirty="0"/>
              <a:t>Active Listening for Accurate Message Taking</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a:xfrm>
            <a:off x="675745" y="2338025"/>
            <a:ext cx="4185623" cy="3896507"/>
          </a:xfrm>
        </p:spPr>
        <p:txBody>
          <a:bodyPr>
            <a:noAutofit/>
          </a:bodyPr>
          <a:lstStyle/>
          <a:p>
            <a:r>
              <a:rPr lang="en-US" sz="1600" dirty="0"/>
              <a:t>If you are actively listening to a caller, then you are focusing on not only their words, but on their tone.</a:t>
            </a:r>
          </a:p>
          <a:p>
            <a:r>
              <a:rPr lang="en-US" sz="1600" dirty="0">
                <a:solidFill>
                  <a:srgbClr val="FF0000"/>
                </a:solidFill>
              </a:rPr>
              <a:t>What is gained by really paying attention?</a:t>
            </a:r>
          </a:p>
          <a:p>
            <a:pPr lvl="1">
              <a:buFont typeface="Wingdings" panose="05000000000000000000" pitchFamily="2" charset="2"/>
              <a:buChar char="v"/>
            </a:pPr>
            <a:r>
              <a:rPr lang="en-US" sz="1400" i="1" dirty="0"/>
              <a:t>You’ll </a:t>
            </a:r>
            <a:r>
              <a:rPr lang="en-US" sz="1400" i="1" dirty="0" smtClean="0"/>
              <a:t>quickly </a:t>
            </a:r>
            <a:r>
              <a:rPr lang="en-US" sz="1400" i="1" dirty="0"/>
              <a:t>determine which </a:t>
            </a:r>
            <a:r>
              <a:rPr lang="en-US" sz="1400" i="1" dirty="0" smtClean="0"/>
              <a:t>script path </a:t>
            </a:r>
            <a:r>
              <a:rPr lang="en-US" sz="1400" i="1" dirty="0"/>
              <a:t>best suits the caller’s need.</a:t>
            </a:r>
          </a:p>
          <a:p>
            <a:pPr lvl="1">
              <a:buFont typeface="Wingdings" panose="05000000000000000000" pitchFamily="2" charset="2"/>
              <a:buChar char="v"/>
            </a:pPr>
            <a:r>
              <a:rPr lang="en-US" sz="1400" i="1" dirty="0"/>
              <a:t>Their tone will help you understand their frame of mind and use empathy, when appropriate.</a:t>
            </a:r>
          </a:p>
          <a:p>
            <a:pPr lvl="1">
              <a:buFont typeface="Wingdings" panose="05000000000000000000" pitchFamily="2" charset="2"/>
              <a:buChar char="v"/>
            </a:pPr>
            <a:r>
              <a:rPr lang="en-US" sz="1400" i="1" dirty="0"/>
              <a:t>You will not have to ask questions multiple times.</a:t>
            </a:r>
          </a:p>
          <a:p>
            <a:pPr lvl="1">
              <a:buFont typeface="Wingdings" panose="05000000000000000000" pitchFamily="2" charset="2"/>
              <a:buChar char="v"/>
            </a:pPr>
            <a:r>
              <a:rPr lang="en-US" sz="1400" i="1" dirty="0"/>
              <a:t>The caller will not have to repeat themselves, resulting in frustration.</a:t>
            </a:r>
          </a:p>
          <a:p>
            <a:pPr lvl="1">
              <a:buFont typeface="Wingdings" panose="05000000000000000000" pitchFamily="2" charset="2"/>
              <a:buChar char="v"/>
            </a:pPr>
            <a:endParaRPr lang="en-US" sz="1400" dirty="0"/>
          </a:p>
          <a:p>
            <a:endParaRPr lang="en-US" dirty="0">
              <a:solidFill>
                <a:srgbClr val="FF0000"/>
              </a:solidFill>
            </a:endParaRP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a:xfrm>
            <a:off x="5088385" y="2338025"/>
            <a:ext cx="4071114" cy="3896507"/>
          </a:xfrm>
        </p:spPr>
        <p:txBody>
          <a:bodyPr>
            <a:noAutofit/>
          </a:bodyPr>
          <a:lstStyle/>
          <a:p>
            <a:pPr lvl="0"/>
            <a:r>
              <a:rPr lang="en-US" sz="1600" dirty="0">
                <a:solidFill>
                  <a:srgbClr val="FF0000"/>
                </a:solidFill>
              </a:rPr>
              <a:t>What is gained by really paying attention? cont’d.</a:t>
            </a:r>
          </a:p>
          <a:p>
            <a:pPr lvl="1">
              <a:buFont typeface="Wingdings" panose="05000000000000000000" pitchFamily="2" charset="2"/>
              <a:buChar char="v"/>
            </a:pPr>
            <a:r>
              <a:rPr lang="en-US" sz="1400" i="1" dirty="0"/>
              <a:t>The call will flow more easily and comfortably.</a:t>
            </a:r>
          </a:p>
          <a:p>
            <a:pPr lvl="1">
              <a:buFont typeface="Wingdings" panose="05000000000000000000" pitchFamily="2" charset="2"/>
              <a:buChar char="v"/>
            </a:pPr>
            <a:r>
              <a:rPr lang="en-US" sz="1400" i="1" dirty="0"/>
              <a:t>Call time will not be extended as a result of poor call handling, and clients will not be charged for unnecessary minutes.</a:t>
            </a:r>
          </a:p>
          <a:p>
            <a:pPr lvl="1">
              <a:buFont typeface="Wingdings" panose="05000000000000000000" pitchFamily="2" charset="2"/>
              <a:buChar char="v"/>
            </a:pPr>
            <a:r>
              <a:rPr lang="en-US" sz="1400" i="1" dirty="0"/>
              <a:t>Our client will not receive incorrect contact information or message details.</a:t>
            </a:r>
          </a:p>
          <a:p>
            <a:pPr lvl="1">
              <a:buFont typeface="Wingdings" panose="05000000000000000000" pitchFamily="2" charset="2"/>
              <a:buChar char="v"/>
            </a:pPr>
            <a:r>
              <a:rPr lang="en-US" sz="1400" i="1" dirty="0" smtClean="0"/>
              <a:t>[COMPANY] will </a:t>
            </a:r>
            <a:r>
              <a:rPr lang="en-US" sz="1400" i="1" dirty="0"/>
              <a:t>receive less complaints regarding incorrect messages and poor call handling.</a:t>
            </a:r>
          </a:p>
        </p:txBody>
      </p:sp>
      <p:sp>
        <p:nvSpPr>
          <p:cNvPr id="8" name="Footer Placeholder 7">
            <a:extLst>
              <a:ext uri="{FF2B5EF4-FFF2-40B4-BE49-F238E27FC236}">
                <a16:creationId xmlns:a16="http://schemas.microsoft.com/office/drawing/2014/main" xmlns="" id="{99C2B593-883D-4178-A818-AD03230BE736}"/>
              </a:ext>
            </a:extLst>
          </p:cNvPr>
          <p:cNvSpPr>
            <a:spLocks noGrp="1"/>
          </p:cNvSpPr>
          <p:nvPr>
            <p:ph type="ftr" sz="quarter" idx="11"/>
          </p:nvPr>
        </p:nvSpPr>
        <p:spPr>
          <a:xfrm>
            <a:off x="677334" y="6498563"/>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4EB22EF9-64FB-4D9B-8FA5-9B00595DDA12}"/>
              </a:ext>
            </a:extLst>
          </p:cNvPr>
          <p:cNvSpPr>
            <a:spLocks noGrp="1"/>
          </p:cNvSpPr>
          <p:nvPr>
            <p:ph type="sldNum" sz="quarter" idx="12"/>
          </p:nvPr>
        </p:nvSpPr>
        <p:spPr/>
        <p:txBody>
          <a:bodyPr/>
          <a:lstStyle/>
          <a:p>
            <a:fld id="{38C9F775-C4E0-4E2E-9BE3-4107E4B5CFCC}" type="slidenum">
              <a:rPr lang="en-US" smtClean="0"/>
              <a:t>27</a:t>
            </a:fld>
            <a:endParaRPr lang="en-US"/>
          </a:p>
        </p:txBody>
      </p:sp>
    </p:spTree>
    <p:extLst>
      <p:ext uri="{BB962C8B-B14F-4D97-AF65-F5344CB8AC3E}">
        <p14:creationId xmlns:p14="http://schemas.microsoft.com/office/powerpoint/2010/main" val="18827155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DCF854-48E8-47CB-8B25-87D2484A23B8}"/>
              </a:ext>
            </a:extLst>
          </p:cNvPr>
          <p:cNvSpPr>
            <a:spLocks noGrp="1"/>
          </p:cNvSpPr>
          <p:nvPr>
            <p:ph type="title"/>
          </p:nvPr>
        </p:nvSpPr>
        <p:spPr/>
        <p:txBody>
          <a:bodyPr/>
          <a:lstStyle/>
          <a:p>
            <a:r>
              <a:rPr lang="en-US" dirty="0"/>
              <a:t>Soft Skills and In-Call Procedures, cont’d.</a:t>
            </a:r>
          </a:p>
        </p:txBody>
      </p:sp>
      <p:sp>
        <p:nvSpPr>
          <p:cNvPr id="3" name="Text Placeholder 2">
            <a:extLst>
              <a:ext uri="{FF2B5EF4-FFF2-40B4-BE49-F238E27FC236}">
                <a16:creationId xmlns:a16="http://schemas.microsoft.com/office/drawing/2014/main" xmlns="" id="{5E800779-1F65-4AB8-9C68-34876FF49FAC}"/>
              </a:ext>
            </a:extLst>
          </p:cNvPr>
          <p:cNvSpPr>
            <a:spLocks noGrp="1"/>
          </p:cNvSpPr>
          <p:nvPr>
            <p:ph type="body" idx="1"/>
          </p:nvPr>
        </p:nvSpPr>
        <p:spPr/>
        <p:txBody>
          <a:bodyPr anchor="t"/>
          <a:lstStyle/>
          <a:p>
            <a:r>
              <a:rPr lang="en-US" dirty="0"/>
              <a:t>Placing the Caller on Hold</a:t>
            </a:r>
          </a:p>
        </p:txBody>
      </p:sp>
      <p:sp>
        <p:nvSpPr>
          <p:cNvPr id="4" name="Content Placeholder 3">
            <a:extLst>
              <a:ext uri="{FF2B5EF4-FFF2-40B4-BE49-F238E27FC236}">
                <a16:creationId xmlns:a16="http://schemas.microsoft.com/office/drawing/2014/main" xmlns="" id="{CDC716B5-5643-451A-8196-A17A9B8A23D3}"/>
              </a:ext>
            </a:extLst>
          </p:cNvPr>
          <p:cNvSpPr>
            <a:spLocks noGrp="1"/>
          </p:cNvSpPr>
          <p:nvPr>
            <p:ph sz="half" idx="2"/>
          </p:nvPr>
        </p:nvSpPr>
        <p:spPr/>
        <p:txBody>
          <a:bodyPr>
            <a:normAutofit/>
          </a:bodyPr>
          <a:lstStyle/>
          <a:p>
            <a:pPr lvl="0"/>
            <a:r>
              <a:rPr lang="en-US" dirty="0"/>
              <a:t>There will be times when you’ll need to put the caller on hold to look for information or document call details.</a:t>
            </a:r>
          </a:p>
          <a:p>
            <a:pPr lvl="0"/>
            <a:r>
              <a:rPr lang="en-US" dirty="0"/>
              <a:t>Always ask before you put the caller on hold, and do not leave them on hold for more than a few seconds.</a:t>
            </a:r>
          </a:p>
          <a:p>
            <a:pPr lvl="0"/>
            <a:r>
              <a:rPr lang="en-US" i="1" dirty="0">
                <a:solidFill>
                  <a:srgbClr val="FF0000"/>
                </a:solidFill>
              </a:rPr>
              <a:t>Every second on hold can feel like an eternity</a:t>
            </a:r>
            <a:r>
              <a:rPr lang="en-US" i="1" dirty="0" smtClean="0">
                <a:solidFill>
                  <a:srgbClr val="FF0000"/>
                </a:solidFill>
              </a:rPr>
              <a:t>.</a:t>
            </a:r>
            <a:endParaRPr lang="en-US" dirty="0">
              <a:solidFill>
                <a:srgbClr val="FF0000"/>
              </a:solidFill>
            </a:endParaRPr>
          </a:p>
          <a:p>
            <a:endParaRPr lang="en-US" dirty="0"/>
          </a:p>
        </p:txBody>
      </p:sp>
      <p:sp>
        <p:nvSpPr>
          <p:cNvPr id="5" name="Text Placeholder 4">
            <a:extLst>
              <a:ext uri="{FF2B5EF4-FFF2-40B4-BE49-F238E27FC236}">
                <a16:creationId xmlns:a16="http://schemas.microsoft.com/office/drawing/2014/main" xmlns="" id="{1E769CA2-4E81-4F75-871C-14B7C1A7FD16}"/>
              </a:ext>
            </a:extLst>
          </p:cNvPr>
          <p:cNvSpPr>
            <a:spLocks noGrp="1"/>
          </p:cNvSpPr>
          <p:nvPr>
            <p:ph type="body" sz="quarter" idx="3"/>
          </p:nvPr>
        </p:nvSpPr>
        <p:spPr/>
        <p:txBody>
          <a:bodyPr anchor="t"/>
          <a:lstStyle/>
          <a:p>
            <a:r>
              <a:rPr lang="en-US" dirty="0"/>
              <a:t>Transferring the Caller</a:t>
            </a:r>
          </a:p>
        </p:txBody>
      </p:sp>
      <p:sp>
        <p:nvSpPr>
          <p:cNvPr id="6" name="Content Placeholder 5">
            <a:extLst>
              <a:ext uri="{FF2B5EF4-FFF2-40B4-BE49-F238E27FC236}">
                <a16:creationId xmlns:a16="http://schemas.microsoft.com/office/drawing/2014/main" xmlns="" id="{5685E47D-93B1-48E1-A2FC-A9E56DB43540}"/>
              </a:ext>
            </a:extLst>
          </p:cNvPr>
          <p:cNvSpPr>
            <a:spLocks noGrp="1"/>
          </p:cNvSpPr>
          <p:nvPr>
            <p:ph sz="quarter" idx="4"/>
          </p:nvPr>
        </p:nvSpPr>
        <p:spPr/>
        <p:txBody>
          <a:bodyPr>
            <a:normAutofit/>
          </a:bodyPr>
          <a:lstStyle/>
          <a:p>
            <a:r>
              <a:rPr lang="en-US" dirty="0"/>
              <a:t>Prior to transferring, always ask before you put the caller on hold.</a:t>
            </a:r>
          </a:p>
          <a:p>
            <a:r>
              <a:rPr lang="en-US" dirty="0"/>
              <a:t>Let them know that it’ll just be a moment while you connect their call, see if someone is available, try to reach so-and-so, etc.</a:t>
            </a:r>
          </a:p>
          <a:p>
            <a:r>
              <a:rPr lang="en-US" dirty="0"/>
              <a:t>If you are unable to reach the party, be sure to thank the caller for their patience before continuing.</a:t>
            </a:r>
          </a:p>
          <a:p>
            <a:endParaRPr lang="en-US" dirty="0"/>
          </a:p>
        </p:txBody>
      </p:sp>
      <p:sp>
        <p:nvSpPr>
          <p:cNvPr id="9" name="Footer Placeholder 8">
            <a:extLst>
              <a:ext uri="{FF2B5EF4-FFF2-40B4-BE49-F238E27FC236}">
                <a16:creationId xmlns:a16="http://schemas.microsoft.com/office/drawing/2014/main" xmlns="" id="{3A658F73-2EFB-4895-93A6-07311D72F184}"/>
              </a:ext>
            </a:extLst>
          </p:cNvPr>
          <p:cNvSpPr>
            <a:spLocks noGrp="1"/>
          </p:cNvSpPr>
          <p:nvPr>
            <p:ph type="ftr" sz="quarter" idx="11"/>
          </p:nvPr>
        </p:nvSpPr>
        <p:spPr>
          <a:xfrm>
            <a:off x="677334" y="6498567"/>
            <a:ext cx="6297612" cy="365125"/>
          </a:xfrm>
        </p:spPr>
        <p:txBody>
          <a:bodyPr/>
          <a:lstStyle/>
          <a:p>
            <a:r>
              <a:rPr lang="en-US" dirty="0"/>
              <a:t>© 2018 Specialty Answering Service</a:t>
            </a:r>
          </a:p>
        </p:txBody>
      </p:sp>
      <p:sp>
        <p:nvSpPr>
          <p:cNvPr id="10" name="Slide Number Placeholder 9">
            <a:extLst>
              <a:ext uri="{FF2B5EF4-FFF2-40B4-BE49-F238E27FC236}">
                <a16:creationId xmlns:a16="http://schemas.microsoft.com/office/drawing/2014/main" xmlns="" id="{4CC5DFA3-7BA4-40D1-BD7A-E0AF419E8358}"/>
              </a:ext>
            </a:extLst>
          </p:cNvPr>
          <p:cNvSpPr>
            <a:spLocks noGrp="1"/>
          </p:cNvSpPr>
          <p:nvPr>
            <p:ph type="sldNum" sz="quarter" idx="12"/>
          </p:nvPr>
        </p:nvSpPr>
        <p:spPr/>
        <p:txBody>
          <a:bodyPr/>
          <a:lstStyle/>
          <a:p>
            <a:fld id="{38C9F775-C4E0-4E2E-9BE3-4107E4B5CFCC}" type="slidenum">
              <a:rPr lang="en-US" smtClean="0"/>
              <a:t>28</a:t>
            </a:fld>
            <a:endParaRPr lang="en-US"/>
          </a:p>
        </p:txBody>
      </p:sp>
    </p:spTree>
    <p:extLst>
      <p:ext uri="{BB962C8B-B14F-4D97-AF65-F5344CB8AC3E}">
        <p14:creationId xmlns:p14="http://schemas.microsoft.com/office/powerpoint/2010/main" val="39868706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Soft Skills and In-Call Procedures, cont’d.</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t"/>
          <a:lstStyle/>
          <a:p>
            <a:r>
              <a:rPr lang="en-US" dirty="0"/>
              <a:t>Fielding Questions Using the FAQs</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a:xfrm>
            <a:off x="675745" y="2753675"/>
            <a:ext cx="4185623" cy="3493077"/>
          </a:xfrm>
        </p:spPr>
        <p:txBody>
          <a:bodyPr>
            <a:noAutofit/>
          </a:bodyPr>
          <a:lstStyle/>
          <a:p>
            <a:pPr lvl="0"/>
            <a:r>
              <a:rPr lang="en-US" sz="1600" dirty="0"/>
              <a:t>If the FAQs are short, there is </a:t>
            </a:r>
            <a:r>
              <a:rPr lang="en-US" sz="1600" dirty="0" smtClean="0"/>
              <a:t>really no </a:t>
            </a:r>
            <a:r>
              <a:rPr lang="en-US" sz="1600" dirty="0"/>
              <a:t>need to put the caller on hold to search for an answer.</a:t>
            </a:r>
          </a:p>
          <a:p>
            <a:pPr lvl="0"/>
            <a:r>
              <a:rPr lang="en-US" sz="1600" dirty="0"/>
              <a:t>If they are lengthy, ask the caller if they </a:t>
            </a:r>
            <a:r>
              <a:rPr lang="en-US" sz="1600" dirty="0">
                <a:solidFill>
                  <a:schemeClr val="tx1"/>
                </a:solidFill>
              </a:rPr>
              <a:t>wouldn’t mind holding a moment while you look for the </a:t>
            </a:r>
            <a:r>
              <a:rPr lang="en-US" sz="1600" dirty="0" smtClean="0">
                <a:solidFill>
                  <a:schemeClr val="tx1"/>
                </a:solidFill>
              </a:rPr>
              <a:t>information they requested. This is better than long </a:t>
            </a:r>
            <a:r>
              <a:rPr lang="en-US" sz="1600" dirty="0">
                <a:solidFill>
                  <a:schemeClr val="tx1"/>
                </a:solidFill>
              </a:rPr>
              <a:t>pauses in speech, ums, etc</a:t>
            </a:r>
            <a:r>
              <a:rPr lang="en-US" sz="1600" dirty="0" smtClean="0">
                <a:solidFill>
                  <a:schemeClr val="tx1"/>
                </a:solidFill>
              </a:rPr>
              <a:t>.</a:t>
            </a:r>
            <a:endParaRPr lang="en-US" sz="1600" dirty="0">
              <a:solidFill>
                <a:schemeClr val="tx1"/>
              </a:solidFill>
            </a:endParaRPr>
          </a:p>
          <a:p>
            <a:r>
              <a:rPr lang="en-US" sz="1600" i="1" dirty="0"/>
              <a:t>Do not guess or offer information that is not specifically noted in the account.</a:t>
            </a:r>
          </a:p>
          <a:p>
            <a:pPr lvl="0"/>
            <a:r>
              <a:rPr lang="en-US" sz="1600" dirty="0">
                <a:solidFill>
                  <a:srgbClr val="FF0000"/>
                </a:solidFill>
              </a:rPr>
              <a:t>When you aren’t sure of what to say, make use of one of the phrases on the right to continue the conversation.</a:t>
            </a:r>
          </a:p>
          <a:p>
            <a:pPr lvl="0"/>
            <a:endParaRPr lang="en-US" dirty="0"/>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a:xfrm>
            <a:off x="5088385" y="2753675"/>
            <a:ext cx="3764670" cy="3493077"/>
          </a:xfrm>
        </p:spPr>
        <p:txBody>
          <a:bodyPr>
            <a:noAutofit/>
          </a:bodyPr>
          <a:lstStyle/>
          <a:p>
            <a:r>
              <a:rPr lang="en-US" sz="1200" dirty="0"/>
              <a:t>“You know, I’m not sure about that. Let me take down your information, and I’ll look into it for you.”</a:t>
            </a:r>
          </a:p>
          <a:p>
            <a:r>
              <a:rPr lang="en-US" sz="1200" dirty="0"/>
              <a:t>“I don’t have that information in front of me, but I’d be happy to have someone follow up with more details.” </a:t>
            </a:r>
          </a:p>
          <a:p>
            <a:r>
              <a:rPr lang="en-US" sz="1200" b="1" dirty="0"/>
              <a:t>“</a:t>
            </a:r>
            <a:r>
              <a:rPr lang="en-US" sz="1200" dirty="0"/>
              <a:t>That’s a great question. Let me send a message along for you so that we can get you the right information.”</a:t>
            </a:r>
          </a:p>
          <a:p>
            <a:r>
              <a:rPr lang="en-US" sz="1200" dirty="0"/>
              <a:t>“That question is a little advanced for me, but I can definitely take a message and get those details to you.”</a:t>
            </a:r>
          </a:p>
          <a:p>
            <a:r>
              <a:rPr lang="en-US" sz="1200" dirty="0"/>
              <a:t>“I’m not really the best person to answer that. How about I send over your information, and I’ll have someone reach out to you?”</a:t>
            </a:r>
          </a:p>
        </p:txBody>
      </p:sp>
      <p:sp>
        <p:nvSpPr>
          <p:cNvPr id="8" name="Footer Placeholder 7">
            <a:extLst>
              <a:ext uri="{FF2B5EF4-FFF2-40B4-BE49-F238E27FC236}">
                <a16:creationId xmlns:a16="http://schemas.microsoft.com/office/drawing/2014/main" xmlns="" id="{7F207818-727F-4E50-BC79-BB1A01535B9F}"/>
              </a:ext>
            </a:extLst>
          </p:cNvPr>
          <p:cNvSpPr>
            <a:spLocks noGrp="1"/>
          </p:cNvSpPr>
          <p:nvPr>
            <p:ph type="ftr" sz="quarter" idx="11"/>
          </p:nvPr>
        </p:nvSpPr>
        <p:spPr>
          <a:xfrm>
            <a:off x="677334" y="6498570"/>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2A8D336E-37F9-4430-87F8-F839E391B20D}"/>
              </a:ext>
            </a:extLst>
          </p:cNvPr>
          <p:cNvSpPr>
            <a:spLocks noGrp="1"/>
          </p:cNvSpPr>
          <p:nvPr>
            <p:ph type="sldNum" sz="quarter" idx="12"/>
          </p:nvPr>
        </p:nvSpPr>
        <p:spPr/>
        <p:txBody>
          <a:bodyPr/>
          <a:lstStyle/>
          <a:p>
            <a:fld id="{38C9F775-C4E0-4E2E-9BE3-4107E4B5CFCC}" type="slidenum">
              <a:rPr lang="en-US" smtClean="0"/>
              <a:t>29</a:t>
            </a:fld>
            <a:endParaRPr lang="en-US"/>
          </a:p>
        </p:txBody>
      </p:sp>
    </p:spTree>
    <p:extLst>
      <p:ext uri="{BB962C8B-B14F-4D97-AF65-F5344CB8AC3E}">
        <p14:creationId xmlns:p14="http://schemas.microsoft.com/office/powerpoint/2010/main" val="698536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F119BA-5DC3-4FC0-979A-B44124AB2A32}"/>
              </a:ext>
            </a:extLst>
          </p:cNvPr>
          <p:cNvSpPr>
            <a:spLocks noGrp="1"/>
          </p:cNvSpPr>
          <p:nvPr>
            <p:ph type="title"/>
          </p:nvPr>
        </p:nvSpPr>
        <p:spPr/>
        <p:txBody>
          <a:bodyPr/>
          <a:lstStyle/>
          <a:p>
            <a:r>
              <a:rPr lang="en-US" dirty="0"/>
              <a:t>Basic Terminology</a:t>
            </a:r>
          </a:p>
        </p:txBody>
      </p:sp>
      <p:sp>
        <p:nvSpPr>
          <p:cNvPr id="3" name="Content Placeholder 2">
            <a:extLst>
              <a:ext uri="{FF2B5EF4-FFF2-40B4-BE49-F238E27FC236}">
                <a16:creationId xmlns:a16="http://schemas.microsoft.com/office/drawing/2014/main" xmlns="" id="{5726F6C6-8DB2-456B-8CDF-6F6DE8F186B1}"/>
              </a:ext>
            </a:extLst>
          </p:cNvPr>
          <p:cNvSpPr>
            <a:spLocks noGrp="1"/>
          </p:cNvSpPr>
          <p:nvPr>
            <p:ph idx="1"/>
          </p:nvPr>
        </p:nvSpPr>
        <p:spPr/>
        <p:txBody>
          <a:bodyPr>
            <a:normAutofit fontScale="85000" lnSpcReduction="10000"/>
          </a:bodyPr>
          <a:lstStyle/>
          <a:p>
            <a:r>
              <a:rPr lang="en-US" b="1" dirty="0"/>
              <a:t>Empathy</a:t>
            </a:r>
            <a:r>
              <a:rPr lang="en-US" dirty="0"/>
              <a:t>: Put simply, empathy is feeling and understanding someone’s issue as if it were your issue, as opposed to looking at it as an outsider.</a:t>
            </a:r>
          </a:p>
          <a:p>
            <a:r>
              <a:rPr lang="en-US" b="1" dirty="0"/>
              <a:t>Sympathy vs. Empathy</a:t>
            </a:r>
            <a:r>
              <a:rPr lang="en-US" dirty="0"/>
              <a:t>: “I feel sad for you,” vs. “I feel sad with you.” CSRs need to be empathetic, without getting overly involved in a caller’s issue.</a:t>
            </a:r>
          </a:p>
          <a:p>
            <a:r>
              <a:rPr lang="en-US" b="1" dirty="0"/>
              <a:t>Tone</a:t>
            </a:r>
            <a:r>
              <a:rPr lang="en-US" dirty="0"/>
              <a:t>: This can be described as the way your voice sounds when you speak, including its pitch and quality. For example, as a CSR, your tone should be warm and friendly.</a:t>
            </a:r>
          </a:p>
          <a:p>
            <a:r>
              <a:rPr lang="en-US" b="1" dirty="0"/>
              <a:t>Active Listening</a:t>
            </a:r>
            <a:r>
              <a:rPr lang="en-US" dirty="0"/>
              <a:t>: When you are listening intently to another, you are picking up on not only their words, but on their body language and vocal cues, to gain a full understanding of their needs. For a CSR, you cannot see body language, but you can listen to inflection to assess how a caller may be feeling.</a:t>
            </a:r>
          </a:p>
          <a:p>
            <a:r>
              <a:rPr lang="en-US" b="1" dirty="0"/>
              <a:t>Transitional Phrase</a:t>
            </a:r>
            <a:r>
              <a:rPr lang="en-US" dirty="0"/>
              <a:t>: In conversation, a transition may take you from one thought to another, one subject to another, and one sentence to another, helping you avoid unnecessary pauses.</a:t>
            </a:r>
          </a:p>
          <a:p>
            <a:r>
              <a:rPr lang="en-US" b="1" dirty="0"/>
              <a:t>Soft Skills</a:t>
            </a:r>
            <a:r>
              <a:rPr lang="en-US" dirty="0"/>
              <a:t>: Communication skills, listening skills, and empathy, for example, are soft skills that are used to engage in polite conversation with another.</a:t>
            </a:r>
          </a:p>
        </p:txBody>
      </p:sp>
      <p:sp>
        <p:nvSpPr>
          <p:cNvPr id="6" name="Footer Placeholder 5">
            <a:extLst>
              <a:ext uri="{FF2B5EF4-FFF2-40B4-BE49-F238E27FC236}">
                <a16:creationId xmlns:a16="http://schemas.microsoft.com/office/drawing/2014/main" xmlns="" id="{25D62D61-EC08-4935-A07F-9A15EB2427DE}"/>
              </a:ext>
            </a:extLst>
          </p:cNvPr>
          <p:cNvSpPr>
            <a:spLocks noGrp="1"/>
          </p:cNvSpPr>
          <p:nvPr>
            <p:ph type="ftr" sz="quarter" idx="11"/>
          </p:nvPr>
        </p:nvSpPr>
        <p:spPr>
          <a:xfrm>
            <a:off x="677334" y="6498572"/>
            <a:ext cx="6297612" cy="365125"/>
          </a:xfrm>
        </p:spPr>
        <p:txBody>
          <a:bodyPr/>
          <a:lstStyle/>
          <a:p>
            <a:r>
              <a:rPr lang="en-US"/>
              <a:t>© 2018 Specialty Answering Service</a:t>
            </a:r>
          </a:p>
        </p:txBody>
      </p:sp>
      <p:sp>
        <p:nvSpPr>
          <p:cNvPr id="7" name="Slide Number Placeholder 6">
            <a:extLst>
              <a:ext uri="{FF2B5EF4-FFF2-40B4-BE49-F238E27FC236}">
                <a16:creationId xmlns:a16="http://schemas.microsoft.com/office/drawing/2014/main" xmlns="" id="{F710D90E-A368-4C72-BAAC-9AAFFED72E92}"/>
              </a:ext>
            </a:extLst>
          </p:cNvPr>
          <p:cNvSpPr>
            <a:spLocks noGrp="1"/>
          </p:cNvSpPr>
          <p:nvPr>
            <p:ph type="sldNum" sz="quarter" idx="12"/>
          </p:nvPr>
        </p:nvSpPr>
        <p:spPr/>
        <p:txBody>
          <a:bodyPr/>
          <a:lstStyle/>
          <a:p>
            <a:fld id="{38C9F775-C4E0-4E2E-9BE3-4107E4B5CFCC}" type="slidenum">
              <a:rPr lang="en-US" smtClean="0"/>
              <a:t>3</a:t>
            </a:fld>
            <a:endParaRPr lang="en-US"/>
          </a:p>
        </p:txBody>
      </p:sp>
    </p:spTree>
    <p:extLst>
      <p:ext uri="{BB962C8B-B14F-4D97-AF65-F5344CB8AC3E}">
        <p14:creationId xmlns:p14="http://schemas.microsoft.com/office/powerpoint/2010/main" val="6474177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74487-9A9F-45EF-A9E0-B70861F8AA3C}"/>
              </a:ext>
            </a:extLst>
          </p:cNvPr>
          <p:cNvSpPr>
            <a:spLocks noGrp="1"/>
          </p:cNvSpPr>
          <p:nvPr>
            <p:ph type="title"/>
          </p:nvPr>
        </p:nvSpPr>
        <p:spPr/>
        <p:txBody>
          <a:bodyPr/>
          <a:lstStyle/>
          <a:p>
            <a:r>
              <a:rPr lang="en-US" dirty="0"/>
              <a:t>Soft Skills and In-Call Procedures, cont’d.</a:t>
            </a:r>
          </a:p>
        </p:txBody>
      </p:sp>
      <p:sp>
        <p:nvSpPr>
          <p:cNvPr id="3" name="Text Placeholder 2">
            <a:extLst>
              <a:ext uri="{FF2B5EF4-FFF2-40B4-BE49-F238E27FC236}">
                <a16:creationId xmlns:a16="http://schemas.microsoft.com/office/drawing/2014/main" xmlns="" id="{1DF2502F-A680-4005-83B2-D225ACE236BC}"/>
              </a:ext>
            </a:extLst>
          </p:cNvPr>
          <p:cNvSpPr>
            <a:spLocks noGrp="1"/>
          </p:cNvSpPr>
          <p:nvPr>
            <p:ph type="body" idx="1"/>
          </p:nvPr>
        </p:nvSpPr>
        <p:spPr>
          <a:xfrm>
            <a:off x="675745" y="2160983"/>
            <a:ext cx="8596668" cy="576262"/>
          </a:xfrm>
        </p:spPr>
        <p:txBody>
          <a:bodyPr anchor="t"/>
          <a:lstStyle/>
          <a:p>
            <a:r>
              <a:rPr lang="en-US" dirty="0"/>
              <a:t>Accessing External Calendars or Websites</a:t>
            </a:r>
          </a:p>
        </p:txBody>
      </p:sp>
      <p:sp>
        <p:nvSpPr>
          <p:cNvPr id="4" name="Content Placeholder 3">
            <a:extLst>
              <a:ext uri="{FF2B5EF4-FFF2-40B4-BE49-F238E27FC236}">
                <a16:creationId xmlns:a16="http://schemas.microsoft.com/office/drawing/2014/main" xmlns="" id="{51735134-4C2B-49D1-8293-1B3D1272A07A}"/>
              </a:ext>
            </a:extLst>
          </p:cNvPr>
          <p:cNvSpPr>
            <a:spLocks noGrp="1"/>
          </p:cNvSpPr>
          <p:nvPr>
            <p:ph sz="half" idx="2"/>
          </p:nvPr>
        </p:nvSpPr>
        <p:spPr>
          <a:xfrm>
            <a:off x="675745" y="2753675"/>
            <a:ext cx="4185623" cy="3591702"/>
          </a:xfrm>
        </p:spPr>
        <p:txBody>
          <a:bodyPr>
            <a:noAutofit/>
          </a:bodyPr>
          <a:lstStyle/>
          <a:p>
            <a:pPr lvl="0"/>
            <a:r>
              <a:rPr lang="en-US" dirty="0"/>
              <a:t>When you are accessing an external site, let the caller know what you are doing. For example:</a:t>
            </a:r>
          </a:p>
          <a:p>
            <a:pPr lvl="0"/>
            <a:r>
              <a:rPr lang="en-US" dirty="0">
                <a:solidFill>
                  <a:srgbClr val="FF0000"/>
                </a:solidFill>
              </a:rPr>
              <a:t>“Okay, hang on just a second while I pull up the calendar, and then we can get you scheduled</a:t>
            </a:r>
            <a:r>
              <a:rPr lang="en-US" dirty="0" smtClean="0">
                <a:solidFill>
                  <a:srgbClr val="FF0000"/>
                </a:solidFill>
              </a:rPr>
              <a:t>.”</a:t>
            </a:r>
            <a:endParaRPr lang="en-US" dirty="0">
              <a:solidFill>
                <a:srgbClr val="FF0000"/>
              </a:solidFill>
            </a:endParaRPr>
          </a:p>
        </p:txBody>
      </p:sp>
      <p:sp>
        <p:nvSpPr>
          <p:cNvPr id="6" name="Content Placeholder 5">
            <a:extLst>
              <a:ext uri="{FF2B5EF4-FFF2-40B4-BE49-F238E27FC236}">
                <a16:creationId xmlns:a16="http://schemas.microsoft.com/office/drawing/2014/main" xmlns="" id="{1C18FDD0-7CF1-4636-A6A6-5C0C9C03B26E}"/>
              </a:ext>
            </a:extLst>
          </p:cNvPr>
          <p:cNvSpPr>
            <a:spLocks noGrp="1"/>
          </p:cNvSpPr>
          <p:nvPr>
            <p:ph sz="quarter" idx="4"/>
          </p:nvPr>
        </p:nvSpPr>
        <p:spPr>
          <a:xfrm>
            <a:off x="5088385" y="2753675"/>
            <a:ext cx="4071114" cy="3493077"/>
          </a:xfrm>
        </p:spPr>
        <p:txBody>
          <a:bodyPr>
            <a:noAutofit/>
          </a:bodyPr>
          <a:lstStyle/>
          <a:p>
            <a:pPr lvl="0"/>
            <a:r>
              <a:rPr lang="en-US" sz="2400" dirty="0"/>
              <a:t>Always be sure to read all script instructions before completing any website action. This will lessen the amount of time that the caller is waiting for assistance.</a:t>
            </a:r>
          </a:p>
        </p:txBody>
      </p:sp>
      <p:sp>
        <p:nvSpPr>
          <p:cNvPr id="8" name="Footer Placeholder 7">
            <a:extLst>
              <a:ext uri="{FF2B5EF4-FFF2-40B4-BE49-F238E27FC236}">
                <a16:creationId xmlns:a16="http://schemas.microsoft.com/office/drawing/2014/main" xmlns="" id="{CA505207-CA2D-43F8-844E-407B2952D850}"/>
              </a:ext>
            </a:extLst>
          </p:cNvPr>
          <p:cNvSpPr>
            <a:spLocks noGrp="1"/>
          </p:cNvSpPr>
          <p:nvPr>
            <p:ph type="ftr" sz="quarter" idx="11"/>
          </p:nvPr>
        </p:nvSpPr>
        <p:spPr>
          <a:xfrm>
            <a:off x="677334" y="6498563"/>
            <a:ext cx="6297612" cy="365125"/>
          </a:xfrm>
        </p:spPr>
        <p:txBody>
          <a:bodyPr/>
          <a:lstStyle/>
          <a:p>
            <a:r>
              <a:rPr lang="en-US" dirty="0"/>
              <a:t>© 2018 Specialty Answering Service</a:t>
            </a:r>
          </a:p>
        </p:txBody>
      </p:sp>
      <p:sp>
        <p:nvSpPr>
          <p:cNvPr id="9" name="Slide Number Placeholder 8">
            <a:extLst>
              <a:ext uri="{FF2B5EF4-FFF2-40B4-BE49-F238E27FC236}">
                <a16:creationId xmlns:a16="http://schemas.microsoft.com/office/drawing/2014/main" xmlns="" id="{02C7994C-F77F-4862-BBD1-65FD8F3B3C54}"/>
              </a:ext>
            </a:extLst>
          </p:cNvPr>
          <p:cNvSpPr>
            <a:spLocks noGrp="1"/>
          </p:cNvSpPr>
          <p:nvPr>
            <p:ph type="sldNum" sz="quarter" idx="12"/>
          </p:nvPr>
        </p:nvSpPr>
        <p:spPr/>
        <p:txBody>
          <a:bodyPr/>
          <a:lstStyle/>
          <a:p>
            <a:fld id="{38C9F775-C4E0-4E2E-9BE3-4107E4B5CFCC}" type="slidenum">
              <a:rPr lang="en-US" smtClean="0"/>
              <a:t>30</a:t>
            </a:fld>
            <a:endParaRPr lang="en-US"/>
          </a:p>
        </p:txBody>
      </p:sp>
    </p:spTree>
    <p:extLst>
      <p:ext uri="{BB962C8B-B14F-4D97-AF65-F5344CB8AC3E}">
        <p14:creationId xmlns:p14="http://schemas.microsoft.com/office/powerpoint/2010/main" val="14984891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36AF2B-81DE-4350-B68E-DB39ABD92AA0}"/>
              </a:ext>
            </a:extLst>
          </p:cNvPr>
          <p:cNvSpPr>
            <a:spLocks noGrp="1"/>
          </p:cNvSpPr>
          <p:nvPr>
            <p:ph type="title"/>
          </p:nvPr>
        </p:nvSpPr>
        <p:spPr/>
        <p:txBody>
          <a:bodyPr/>
          <a:lstStyle/>
          <a:p>
            <a:r>
              <a:rPr lang="en-US" dirty="0"/>
              <a:t>Soft Skills and Empathy Recap!</a:t>
            </a:r>
          </a:p>
        </p:txBody>
      </p:sp>
      <p:sp>
        <p:nvSpPr>
          <p:cNvPr id="3" name="Content Placeholder 2">
            <a:extLst>
              <a:ext uri="{FF2B5EF4-FFF2-40B4-BE49-F238E27FC236}">
                <a16:creationId xmlns:a16="http://schemas.microsoft.com/office/drawing/2014/main" xmlns="" id="{0CEAB2F0-01CC-4212-ADEF-E13E88CADC48}"/>
              </a:ext>
            </a:extLst>
          </p:cNvPr>
          <p:cNvSpPr>
            <a:spLocks noGrp="1"/>
          </p:cNvSpPr>
          <p:nvPr>
            <p:ph sz="half" idx="1"/>
          </p:nvPr>
        </p:nvSpPr>
        <p:spPr/>
        <p:txBody>
          <a:bodyPr>
            <a:normAutofit/>
          </a:bodyPr>
          <a:lstStyle/>
          <a:p>
            <a:r>
              <a:rPr lang="en-US" b="1" dirty="0">
                <a:solidFill>
                  <a:srgbClr val="FF0000"/>
                </a:solidFill>
              </a:rPr>
              <a:t>Be Friendly and Courteous</a:t>
            </a:r>
            <a:r>
              <a:rPr lang="en-US" dirty="0"/>
              <a:t>, and always maintain a professional demeanor.</a:t>
            </a:r>
          </a:p>
          <a:p>
            <a:r>
              <a:rPr lang="en-US" b="1" dirty="0">
                <a:solidFill>
                  <a:srgbClr val="FF0000"/>
                </a:solidFill>
              </a:rPr>
              <a:t>Actively Listen </a:t>
            </a:r>
            <a:r>
              <a:rPr lang="en-US" dirty="0"/>
              <a:t>to everything the caller is </a:t>
            </a:r>
            <a:r>
              <a:rPr lang="en-US" dirty="0" smtClean="0"/>
              <a:t>saying </a:t>
            </a:r>
            <a:r>
              <a:rPr lang="en-US" dirty="0"/>
              <a:t>and how they are saying it.</a:t>
            </a:r>
          </a:p>
          <a:p>
            <a:r>
              <a:rPr lang="en-US" b="1" dirty="0">
                <a:solidFill>
                  <a:srgbClr val="FF0000"/>
                </a:solidFill>
              </a:rPr>
              <a:t>Stay Calm</a:t>
            </a:r>
            <a:r>
              <a:rPr lang="en-US" dirty="0"/>
              <a:t>, especially when the caller becomes frustrated or angry. If you maintain a calm approach, eventually, the caller’s frustration level will subside, and he or she will match your tone.</a:t>
            </a:r>
          </a:p>
        </p:txBody>
      </p:sp>
      <p:sp>
        <p:nvSpPr>
          <p:cNvPr id="4" name="Content Placeholder 3">
            <a:extLst>
              <a:ext uri="{FF2B5EF4-FFF2-40B4-BE49-F238E27FC236}">
                <a16:creationId xmlns:a16="http://schemas.microsoft.com/office/drawing/2014/main" xmlns="" id="{F9F8E2C1-B9C5-402E-B962-9B4FB629C637}"/>
              </a:ext>
            </a:extLst>
          </p:cNvPr>
          <p:cNvSpPr>
            <a:spLocks noGrp="1"/>
          </p:cNvSpPr>
          <p:nvPr>
            <p:ph sz="half" idx="2"/>
          </p:nvPr>
        </p:nvSpPr>
        <p:spPr/>
        <p:txBody>
          <a:bodyPr>
            <a:normAutofit/>
          </a:bodyPr>
          <a:lstStyle/>
          <a:p>
            <a:r>
              <a:rPr lang="en-US" b="1" dirty="0">
                <a:solidFill>
                  <a:srgbClr val="FF0000"/>
                </a:solidFill>
              </a:rPr>
              <a:t>Tone of Voice is hugely important</a:t>
            </a:r>
            <a:r>
              <a:rPr lang="en-US" dirty="0"/>
              <a:t>! It reflects your willingness to assist each caller. And remember: </a:t>
            </a:r>
            <a:r>
              <a:rPr lang="en-US" i="1" dirty="0"/>
              <a:t>the way you conduct yourself has a direct impact on </a:t>
            </a:r>
            <a:r>
              <a:rPr lang="en-US" i="1" dirty="0" smtClean="0"/>
              <a:t>[COMPANY], </a:t>
            </a:r>
            <a:r>
              <a:rPr lang="en-US" i="1" dirty="0"/>
              <a:t>our clients, </a:t>
            </a:r>
            <a:r>
              <a:rPr lang="en-US" i="1" dirty="0" smtClean="0"/>
              <a:t>you</a:t>
            </a:r>
            <a:r>
              <a:rPr lang="en-US" i="1" dirty="0"/>
              <a:t>, and your coworkers.</a:t>
            </a:r>
          </a:p>
          <a:p>
            <a:r>
              <a:rPr lang="en-US" b="1" dirty="0">
                <a:solidFill>
                  <a:srgbClr val="FF0000"/>
                </a:solidFill>
              </a:rPr>
              <a:t>Smooth Transitions </a:t>
            </a:r>
            <a:r>
              <a:rPr lang="en-US" dirty="0"/>
              <a:t>are short phrases that will help you when you’re feeling stuck. A transitional phrase is always better than a long stretch of dead air.</a:t>
            </a:r>
          </a:p>
        </p:txBody>
      </p:sp>
      <p:sp>
        <p:nvSpPr>
          <p:cNvPr id="7" name="Footer Placeholder 6">
            <a:extLst>
              <a:ext uri="{FF2B5EF4-FFF2-40B4-BE49-F238E27FC236}">
                <a16:creationId xmlns:a16="http://schemas.microsoft.com/office/drawing/2014/main" xmlns="" id="{9C0DEAD8-7BF8-4F89-9D29-5062C3B34E50}"/>
              </a:ext>
            </a:extLst>
          </p:cNvPr>
          <p:cNvSpPr>
            <a:spLocks noGrp="1"/>
          </p:cNvSpPr>
          <p:nvPr>
            <p:ph type="ftr" sz="quarter" idx="11"/>
          </p:nvPr>
        </p:nvSpPr>
        <p:spPr>
          <a:xfrm>
            <a:off x="677334" y="6498567"/>
            <a:ext cx="6297612" cy="365125"/>
          </a:xfrm>
        </p:spPr>
        <p:txBody>
          <a:bodyPr/>
          <a:lstStyle/>
          <a:p>
            <a:r>
              <a:rPr lang="en-US" dirty="0"/>
              <a:t>© 2018 Specialty Answering Service</a:t>
            </a:r>
          </a:p>
        </p:txBody>
      </p:sp>
      <p:sp>
        <p:nvSpPr>
          <p:cNvPr id="8" name="Slide Number Placeholder 7">
            <a:extLst>
              <a:ext uri="{FF2B5EF4-FFF2-40B4-BE49-F238E27FC236}">
                <a16:creationId xmlns:a16="http://schemas.microsoft.com/office/drawing/2014/main" xmlns="" id="{1C28B48E-2C5E-4415-8ECA-365D465678E0}"/>
              </a:ext>
            </a:extLst>
          </p:cNvPr>
          <p:cNvSpPr>
            <a:spLocks noGrp="1"/>
          </p:cNvSpPr>
          <p:nvPr>
            <p:ph type="sldNum" sz="quarter" idx="12"/>
          </p:nvPr>
        </p:nvSpPr>
        <p:spPr/>
        <p:txBody>
          <a:bodyPr/>
          <a:lstStyle/>
          <a:p>
            <a:fld id="{38C9F775-C4E0-4E2E-9BE3-4107E4B5CFCC}" type="slidenum">
              <a:rPr lang="en-US" smtClean="0"/>
              <a:t>31</a:t>
            </a:fld>
            <a:endParaRPr lang="en-US"/>
          </a:p>
        </p:txBody>
      </p:sp>
    </p:spTree>
    <p:extLst>
      <p:ext uri="{BB962C8B-B14F-4D97-AF65-F5344CB8AC3E}">
        <p14:creationId xmlns:p14="http://schemas.microsoft.com/office/powerpoint/2010/main" val="10599199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9825A2-6F5D-4EDD-89AB-F351A0A6095C}"/>
              </a:ext>
            </a:extLst>
          </p:cNvPr>
          <p:cNvSpPr>
            <a:spLocks noGrp="1"/>
          </p:cNvSpPr>
          <p:nvPr>
            <p:ph type="title"/>
          </p:nvPr>
        </p:nvSpPr>
        <p:spPr>
          <a:xfrm>
            <a:off x="677334" y="2298915"/>
            <a:ext cx="8596668" cy="2335079"/>
          </a:xfrm>
        </p:spPr>
        <p:txBody>
          <a:bodyPr>
            <a:normAutofit/>
          </a:bodyPr>
          <a:lstStyle/>
          <a:p>
            <a:r>
              <a:rPr lang="en-US" dirty="0"/>
              <a:t>THANK YOU FOR FOLLOWING ALONG!</a:t>
            </a:r>
            <a:br>
              <a:rPr lang="en-US" dirty="0"/>
            </a:br>
            <a:r>
              <a:rPr lang="en-US" dirty="0"/>
              <a:t/>
            </a:r>
            <a:br>
              <a:rPr lang="en-US" dirty="0"/>
            </a:br>
            <a:r>
              <a:rPr lang="en-US" dirty="0"/>
              <a:t>Please let us know if you have any questions.</a:t>
            </a:r>
          </a:p>
        </p:txBody>
      </p:sp>
      <p:sp>
        <p:nvSpPr>
          <p:cNvPr id="5" name="Footer Placeholder 4">
            <a:extLst>
              <a:ext uri="{FF2B5EF4-FFF2-40B4-BE49-F238E27FC236}">
                <a16:creationId xmlns:a16="http://schemas.microsoft.com/office/drawing/2014/main" xmlns="" id="{408EDB60-E017-48C0-A228-72EA83BB172D}"/>
              </a:ext>
            </a:extLst>
          </p:cNvPr>
          <p:cNvSpPr>
            <a:spLocks noGrp="1"/>
          </p:cNvSpPr>
          <p:nvPr>
            <p:ph type="ftr" sz="quarter" idx="11"/>
          </p:nvPr>
        </p:nvSpPr>
        <p:spPr>
          <a:xfrm>
            <a:off x="677334" y="6498567"/>
            <a:ext cx="6297612" cy="365125"/>
          </a:xfrm>
        </p:spPr>
        <p:txBody>
          <a:bodyPr/>
          <a:lstStyle/>
          <a:p>
            <a:r>
              <a:rPr lang="en-US" dirty="0"/>
              <a:t>© 2018 Specialty Answering Service</a:t>
            </a:r>
          </a:p>
        </p:txBody>
      </p:sp>
      <p:sp>
        <p:nvSpPr>
          <p:cNvPr id="6" name="Slide Number Placeholder 5">
            <a:extLst>
              <a:ext uri="{FF2B5EF4-FFF2-40B4-BE49-F238E27FC236}">
                <a16:creationId xmlns:a16="http://schemas.microsoft.com/office/drawing/2014/main" xmlns="" id="{50657A3F-F5AB-45B7-A031-CCAD97943138}"/>
              </a:ext>
            </a:extLst>
          </p:cNvPr>
          <p:cNvSpPr>
            <a:spLocks noGrp="1"/>
          </p:cNvSpPr>
          <p:nvPr>
            <p:ph type="sldNum" sz="quarter" idx="12"/>
          </p:nvPr>
        </p:nvSpPr>
        <p:spPr/>
        <p:txBody>
          <a:bodyPr/>
          <a:lstStyle/>
          <a:p>
            <a:fld id="{38C9F775-C4E0-4E2E-9BE3-4107E4B5CFCC}" type="slidenum">
              <a:rPr lang="en-US" smtClean="0"/>
              <a:t>32</a:t>
            </a:fld>
            <a:endParaRPr lang="en-US"/>
          </a:p>
        </p:txBody>
      </p:sp>
    </p:spTree>
    <p:extLst>
      <p:ext uri="{BB962C8B-B14F-4D97-AF65-F5344CB8AC3E}">
        <p14:creationId xmlns:p14="http://schemas.microsoft.com/office/powerpoint/2010/main" val="2541663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13FD94-C00F-4BB9-9C32-593B8714B6E1}"/>
              </a:ext>
            </a:extLst>
          </p:cNvPr>
          <p:cNvSpPr>
            <a:spLocks noGrp="1"/>
          </p:cNvSpPr>
          <p:nvPr>
            <p:ph type="title"/>
          </p:nvPr>
        </p:nvSpPr>
        <p:spPr/>
        <p:txBody>
          <a:bodyPr/>
          <a:lstStyle/>
          <a:p>
            <a:r>
              <a:rPr lang="en-US" dirty="0"/>
              <a:t>What makes a great operator?</a:t>
            </a:r>
          </a:p>
        </p:txBody>
      </p:sp>
      <p:sp>
        <p:nvSpPr>
          <p:cNvPr id="3" name="Content Placeholder 2">
            <a:extLst>
              <a:ext uri="{FF2B5EF4-FFF2-40B4-BE49-F238E27FC236}">
                <a16:creationId xmlns:a16="http://schemas.microsoft.com/office/drawing/2014/main" xmlns="" id="{A4EBC5EE-C728-4D79-B79C-50E0068D1DB1}"/>
              </a:ext>
            </a:extLst>
          </p:cNvPr>
          <p:cNvSpPr>
            <a:spLocks noGrp="1"/>
          </p:cNvSpPr>
          <p:nvPr>
            <p:ph sz="half" idx="1"/>
          </p:nvPr>
        </p:nvSpPr>
        <p:spPr/>
        <p:txBody>
          <a:bodyPr>
            <a:normAutofit lnSpcReduction="10000"/>
          </a:bodyPr>
          <a:lstStyle/>
          <a:p>
            <a:r>
              <a:rPr lang="en-US" sz="2400" b="1" dirty="0"/>
              <a:t>Just the FACTS, please!</a:t>
            </a:r>
            <a:endParaRPr lang="en-US" sz="2400" dirty="0"/>
          </a:p>
          <a:p>
            <a:endParaRPr lang="en-US" dirty="0"/>
          </a:p>
          <a:p>
            <a:r>
              <a:rPr lang="en-US" sz="2000" dirty="0"/>
              <a:t>An operator’s professionalism can be defined by five key factors, using the acronym </a:t>
            </a:r>
            <a:r>
              <a:rPr lang="en-US" sz="2000" i="1" dirty="0"/>
              <a:t>FACTS</a:t>
            </a:r>
            <a:r>
              <a:rPr lang="en-US" sz="2000" dirty="0"/>
              <a:t>.</a:t>
            </a:r>
          </a:p>
          <a:p>
            <a:endParaRPr lang="en-US" dirty="0"/>
          </a:p>
        </p:txBody>
      </p:sp>
      <p:sp>
        <p:nvSpPr>
          <p:cNvPr id="4" name="Content Placeholder 3">
            <a:extLst>
              <a:ext uri="{FF2B5EF4-FFF2-40B4-BE49-F238E27FC236}">
                <a16:creationId xmlns:a16="http://schemas.microsoft.com/office/drawing/2014/main" xmlns="" id="{40731E95-A283-4680-BF0A-504D0B4936B2}"/>
              </a:ext>
            </a:extLst>
          </p:cNvPr>
          <p:cNvSpPr>
            <a:spLocks noGrp="1"/>
          </p:cNvSpPr>
          <p:nvPr>
            <p:ph sz="half" idx="2"/>
          </p:nvPr>
        </p:nvSpPr>
        <p:spPr/>
        <p:txBody>
          <a:bodyPr>
            <a:normAutofit lnSpcReduction="10000"/>
          </a:bodyPr>
          <a:lstStyle/>
          <a:p>
            <a:r>
              <a:rPr lang="en-US" b="1" dirty="0">
                <a:solidFill>
                  <a:srgbClr val="FF0000"/>
                </a:solidFill>
              </a:rPr>
              <a:t>F</a:t>
            </a:r>
            <a:r>
              <a:rPr lang="en-US" dirty="0"/>
              <a:t>: be </a:t>
            </a:r>
            <a:r>
              <a:rPr lang="en-US" b="1" dirty="0"/>
              <a:t>Friendly</a:t>
            </a:r>
            <a:r>
              <a:rPr lang="en-US" dirty="0"/>
              <a:t> and courteous</a:t>
            </a:r>
          </a:p>
          <a:p>
            <a:endParaRPr lang="en-US" dirty="0"/>
          </a:p>
          <a:p>
            <a:r>
              <a:rPr lang="en-US" b="1" dirty="0">
                <a:solidFill>
                  <a:srgbClr val="FF0000"/>
                </a:solidFill>
              </a:rPr>
              <a:t>A</a:t>
            </a:r>
            <a:r>
              <a:rPr lang="en-US" dirty="0"/>
              <a:t>: use </a:t>
            </a:r>
            <a:r>
              <a:rPr lang="en-US" b="1" dirty="0"/>
              <a:t>Active Listening</a:t>
            </a:r>
            <a:r>
              <a:rPr lang="en-US" dirty="0"/>
              <a:t> skills</a:t>
            </a:r>
          </a:p>
          <a:p>
            <a:endParaRPr lang="en-US" dirty="0"/>
          </a:p>
          <a:p>
            <a:r>
              <a:rPr lang="en-US" b="1" dirty="0">
                <a:solidFill>
                  <a:srgbClr val="FF0000"/>
                </a:solidFill>
              </a:rPr>
              <a:t>C</a:t>
            </a:r>
            <a:r>
              <a:rPr lang="en-US" dirty="0"/>
              <a:t>: stay </a:t>
            </a:r>
            <a:r>
              <a:rPr lang="en-US" b="1" dirty="0"/>
              <a:t>Calm</a:t>
            </a:r>
            <a:r>
              <a:rPr lang="en-US" dirty="0"/>
              <a:t> (even when the caller is not)</a:t>
            </a:r>
          </a:p>
          <a:p>
            <a:endParaRPr lang="en-US" dirty="0"/>
          </a:p>
          <a:p>
            <a:r>
              <a:rPr lang="en-US" b="1" dirty="0">
                <a:solidFill>
                  <a:srgbClr val="FF0000"/>
                </a:solidFill>
              </a:rPr>
              <a:t>T</a:t>
            </a:r>
            <a:r>
              <a:rPr lang="en-US" dirty="0"/>
              <a:t>: use a pleasant </a:t>
            </a:r>
            <a:r>
              <a:rPr lang="en-US" b="1" dirty="0"/>
              <a:t>Tone of Voice</a:t>
            </a:r>
            <a:endParaRPr lang="en-US" dirty="0"/>
          </a:p>
          <a:p>
            <a:endParaRPr lang="en-US" dirty="0"/>
          </a:p>
          <a:p>
            <a:r>
              <a:rPr lang="en-US" b="1" dirty="0">
                <a:solidFill>
                  <a:srgbClr val="FF0000"/>
                </a:solidFill>
              </a:rPr>
              <a:t>S</a:t>
            </a:r>
            <a:r>
              <a:rPr lang="en-US" dirty="0"/>
              <a:t>: use a </a:t>
            </a:r>
            <a:r>
              <a:rPr lang="en-US" b="1" dirty="0"/>
              <a:t>Smooth Transition</a:t>
            </a:r>
            <a:r>
              <a:rPr lang="en-US" dirty="0"/>
              <a:t> to avoid dead air</a:t>
            </a:r>
          </a:p>
          <a:p>
            <a:endParaRPr lang="en-US" dirty="0"/>
          </a:p>
        </p:txBody>
      </p:sp>
      <p:sp>
        <p:nvSpPr>
          <p:cNvPr id="7" name="Footer Placeholder 6">
            <a:extLst>
              <a:ext uri="{FF2B5EF4-FFF2-40B4-BE49-F238E27FC236}">
                <a16:creationId xmlns:a16="http://schemas.microsoft.com/office/drawing/2014/main" xmlns="" id="{629DC565-AF83-458B-B514-261A6CB4B9E3}"/>
              </a:ext>
            </a:extLst>
          </p:cNvPr>
          <p:cNvSpPr>
            <a:spLocks noGrp="1"/>
          </p:cNvSpPr>
          <p:nvPr>
            <p:ph type="ftr" sz="quarter" idx="11"/>
          </p:nvPr>
        </p:nvSpPr>
        <p:spPr>
          <a:xfrm>
            <a:off x="677334" y="6498567"/>
            <a:ext cx="6297612" cy="365125"/>
          </a:xfrm>
        </p:spPr>
        <p:txBody>
          <a:bodyPr/>
          <a:lstStyle/>
          <a:p>
            <a:r>
              <a:rPr lang="en-US" dirty="0"/>
              <a:t>© 2018 Specialty Answering Service</a:t>
            </a:r>
          </a:p>
        </p:txBody>
      </p:sp>
      <p:sp>
        <p:nvSpPr>
          <p:cNvPr id="8" name="Slide Number Placeholder 7">
            <a:extLst>
              <a:ext uri="{FF2B5EF4-FFF2-40B4-BE49-F238E27FC236}">
                <a16:creationId xmlns:a16="http://schemas.microsoft.com/office/drawing/2014/main" xmlns="" id="{9C3E4753-AAB0-4AA5-A38C-58DF239516FA}"/>
              </a:ext>
            </a:extLst>
          </p:cNvPr>
          <p:cNvSpPr>
            <a:spLocks noGrp="1"/>
          </p:cNvSpPr>
          <p:nvPr>
            <p:ph type="sldNum" sz="quarter" idx="12"/>
          </p:nvPr>
        </p:nvSpPr>
        <p:spPr/>
        <p:txBody>
          <a:bodyPr/>
          <a:lstStyle/>
          <a:p>
            <a:fld id="{38C9F775-C4E0-4E2E-9BE3-4107E4B5CFCC}" type="slidenum">
              <a:rPr lang="en-US" smtClean="0"/>
              <a:t>4</a:t>
            </a:fld>
            <a:endParaRPr lang="en-US"/>
          </a:p>
        </p:txBody>
      </p:sp>
    </p:spTree>
    <p:extLst>
      <p:ext uri="{BB962C8B-B14F-4D97-AF65-F5344CB8AC3E}">
        <p14:creationId xmlns:p14="http://schemas.microsoft.com/office/powerpoint/2010/main" val="935583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A50717-18F2-455F-9D8C-C0EDD1CEA21C}"/>
              </a:ext>
            </a:extLst>
          </p:cNvPr>
          <p:cNvSpPr>
            <a:spLocks noGrp="1"/>
          </p:cNvSpPr>
          <p:nvPr>
            <p:ph type="title"/>
          </p:nvPr>
        </p:nvSpPr>
        <p:spPr/>
        <p:txBody>
          <a:bodyPr/>
          <a:lstStyle/>
          <a:p>
            <a:r>
              <a:rPr lang="en-US" b="1" dirty="0"/>
              <a:t>F</a:t>
            </a:r>
            <a:r>
              <a:rPr lang="en-US" dirty="0"/>
              <a:t>: be </a:t>
            </a:r>
            <a:r>
              <a:rPr lang="en-US" b="1" dirty="0"/>
              <a:t>Friendly</a:t>
            </a:r>
            <a:r>
              <a:rPr lang="en-US" dirty="0"/>
              <a:t> and courteous</a:t>
            </a:r>
          </a:p>
        </p:txBody>
      </p:sp>
      <p:sp>
        <p:nvSpPr>
          <p:cNvPr id="3" name="Content Placeholder 2">
            <a:extLst>
              <a:ext uri="{FF2B5EF4-FFF2-40B4-BE49-F238E27FC236}">
                <a16:creationId xmlns:a16="http://schemas.microsoft.com/office/drawing/2014/main" xmlns="" id="{D218E12D-E489-409D-83FA-EF2B567D3303}"/>
              </a:ext>
            </a:extLst>
          </p:cNvPr>
          <p:cNvSpPr>
            <a:spLocks noGrp="1"/>
          </p:cNvSpPr>
          <p:nvPr>
            <p:ph idx="1"/>
          </p:nvPr>
        </p:nvSpPr>
        <p:spPr/>
        <p:txBody>
          <a:bodyPr/>
          <a:lstStyle/>
          <a:p>
            <a:r>
              <a:rPr lang="en-US" sz="2400" dirty="0"/>
              <a:t>A popular home shopping channel uses a style of presentation they call “over the backyard fence.”</a:t>
            </a:r>
          </a:p>
          <a:p>
            <a:r>
              <a:rPr lang="en-US" sz="2400" dirty="0"/>
              <a:t>The idea is to keep the flow of conversation friendly and comfortable, just as if you were talking to your neighbor over the backyard fence.</a:t>
            </a:r>
          </a:p>
          <a:p>
            <a:r>
              <a:rPr lang="en-US" sz="2400" dirty="0"/>
              <a:t>For most calls, this should be your approach. You don’t want to lengthen the call by adlibbing with a bunch of pleasantries, but </a:t>
            </a:r>
            <a:r>
              <a:rPr lang="en-US" sz="2400" i="1" dirty="0"/>
              <a:t>you do want to lead the call with courteous conduct</a:t>
            </a:r>
            <a:r>
              <a:rPr lang="en-US" sz="2400" dirty="0"/>
              <a:t>.</a:t>
            </a:r>
          </a:p>
          <a:p>
            <a:endParaRPr lang="en-US" dirty="0"/>
          </a:p>
        </p:txBody>
      </p:sp>
      <p:sp>
        <p:nvSpPr>
          <p:cNvPr id="6" name="Footer Placeholder 5">
            <a:extLst>
              <a:ext uri="{FF2B5EF4-FFF2-40B4-BE49-F238E27FC236}">
                <a16:creationId xmlns:a16="http://schemas.microsoft.com/office/drawing/2014/main" xmlns="" id="{90C04DC1-8DBE-4DB9-BDF3-4D28DCC59FA6}"/>
              </a:ext>
            </a:extLst>
          </p:cNvPr>
          <p:cNvSpPr>
            <a:spLocks noGrp="1"/>
          </p:cNvSpPr>
          <p:nvPr>
            <p:ph type="ftr" sz="quarter" idx="11"/>
          </p:nvPr>
        </p:nvSpPr>
        <p:spPr>
          <a:xfrm>
            <a:off x="677334" y="6498572"/>
            <a:ext cx="6297612" cy="365125"/>
          </a:xfrm>
        </p:spPr>
        <p:txBody>
          <a:bodyPr/>
          <a:lstStyle/>
          <a:p>
            <a:r>
              <a:rPr lang="en-US" dirty="0"/>
              <a:t>© 2018 Specialty Answering Service</a:t>
            </a:r>
          </a:p>
        </p:txBody>
      </p:sp>
      <p:sp>
        <p:nvSpPr>
          <p:cNvPr id="7" name="Slide Number Placeholder 6">
            <a:extLst>
              <a:ext uri="{FF2B5EF4-FFF2-40B4-BE49-F238E27FC236}">
                <a16:creationId xmlns:a16="http://schemas.microsoft.com/office/drawing/2014/main" xmlns="" id="{408884C9-3527-4D55-AB9F-E06193D7C7F7}"/>
              </a:ext>
            </a:extLst>
          </p:cNvPr>
          <p:cNvSpPr>
            <a:spLocks noGrp="1"/>
          </p:cNvSpPr>
          <p:nvPr>
            <p:ph type="sldNum" sz="quarter" idx="12"/>
          </p:nvPr>
        </p:nvSpPr>
        <p:spPr/>
        <p:txBody>
          <a:bodyPr/>
          <a:lstStyle/>
          <a:p>
            <a:fld id="{38C9F775-C4E0-4E2E-9BE3-4107E4B5CFCC}" type="slidenum">
              <a:rPr lang="en-US" smtClean="0"/>
              <a:t>5</a:t>
            </a:fld>
            <a:endParaRPr lang="en-US"/>
          </a:p>
        </p:txBody>
      </p:sp>
    </p:spTree>
    <p:extLst>
      <p:ext uri="{BB962C8B-B14F-4D97-AF65-F5344CB8AC3E}">
        <p14:creationId xmlns:p14="http://schemas.microsoft.com/office/powerpoint/2010/main" val="3239301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A50717-18F2-455F-9D8C-C0EDD1CEA21C}"/>
              </a:ext>
            </a:extLst>
          </p:cNvPr>
          <p:cNvSpPr>
            <a:spLocks noGrp="1"/>
          </p:cNvSpPr>
          <p:nvPr>
            <p:ph type="title"/>
          </p:nvPr>
        </p:nvSpPr>
        <p:spPr/>
        <p:txBody>
          <a:bodyPr/>
          <a:lstStyle/>
          <a:p>
            <a:r>
              <a:rPr lang="en-US" b="1" dirty="0"/>
              <a:t>A</a:t>
            </a:r>
            <a:r>
              <a:rPr lang="en-US" dirty="0"/>
              <a:t>: use </a:t>
            </a:r>
            <a:r>
              <a:rPr lang="en-US" b="1" dirty="0"/>
              <a:t>Active Listening</a:t>
            </a:r>
            <a:r>
              <a:rPr lang="en-US" dirty="0"/>
              <a:t> skills</a:t>
            </a:r>
          </a:p>
        </p:txBody>
      </p:sp>
      <p:sp>
        <p:nvSpPr>
          <p:cNvPr id="3" name="Content Placeholder 2">
            <a:extLst>
              <a:ext uri="{FF2B5EF4-FFF2-40B4-BE49-F238E27FC236}">
                <a16:creationId xmlns:a16="http://schemas.microsoft.com/office/drawing/2014/main" xmlns="" id="{D218E12D-E489-409D-83FA-EF2B567D3303}"/>
              </a:ext>
            </a:extLst>
          </p:cNvPr>
          <p:cNvSpPr>
            <a:spLocks noGrp="1"/>
          </p:cNvSpPr>
          <p:nvPr>
            <p:ph idx="1"/>
          </p:nvPr>
        </p:nvSpPr>
        <p:spPr/>
        <p:txBody>
          <a:bodyPr>
            <a:normAutofit lnSpcReduction="10000"/>
          </a:bodyPr>
          <a:lstStyle/>
          <a:p>
            <a:r>
              <a:rPr lang="en-US" sz="2400" dirty="0"/>
              <a:t>In person, it’s easy to spot active listeners. They’re the people nodding their heads in agreement, making eye contact, and really engaging in the conversation.</a:t>
            </a:r>
          </a:p>
          <a:p>
            <a:r>
              <a:rPr lang="en-US" sz="2400" dirty="0"/>
              <a:t>The caller won’t see you nodding your head, and you can’t make eye contact through your headset. But when you are truly paying attention to what is being said, the caller will know it.</a:t>
            </a:r>
          </a:p>
          <a:p>
            <a:r>
              <a:rPr lang="en-US" sz="2400" dirty="0"/>
              <a:t>They won’t have to repeat themselves because you’ll reflect back what you heard. And if necessary, you’ll ask a question or two to clarify details.</a:t>
            </a:r>
          </a:p>
          <a:p>
            <a:endParaRPr lang="en-US" dirty="0"/>
          </a:p>
        </p:txBody>
      </p:sp>
      <p:sp>
        <p:nvSpPr>
          <p:cNvPr id="6" name="Footer Placeholder 5">
            <a:extLst>
              <a:ext uri="{FF2B5EF4-FFF2-40B4-BE49-F238E27FC236}">
                <a16:creationId xmlns:a16="http://schemas.microsoft.com/office/drawing/2014/main" xmlns="" id="{5411EE11-86E1-4D8C-BCCB-FEDDEA0900E2}"/>
              </a:ext>
            </a:extLst>
          </p:cNvPr>
          <p:cNvSpPr>
            <a:spLocks noGrp="1"/>
          </p:cNvSpPr>
          <p:nvPr>
            <p:ph type="ftr" sz="quarter" idx="11"/>
          </p:nvPr>
        </p:nvSpPr>
        <p:spPr>
          <a:xfrm>
            <a:off x="677334" y="6498565"/>
            <a:ext cx="6297612" cy="365125"/>
          </a:xfrm>
        </p:spPr>
        <p:txBody>
          <a:bodyPr/>
          <a:lstStyle/>
          <a:p>
            <a:r>
              <a:rPr lang="en-US" dirty="0"/>
              <a:t>© 2018 Specialty Answering Service</a:t>
            </a:r>
          </a:p>
        </p:txBody>
      </p:sp>
      <p:sp>
        <p:nvSpPr>
          <p:cNvPr id="7" name="Slide Number Placeholder 6">
            <a:extLst>
              <a:ext uri="{FF2B5EF4-FFF2-40B4-BE49-F238E27FC236}">
                <a16:creationId xmlns:a16="http://schemas.microsoft.com/office/drawing/2014/main" xmlns="" id="{B1373B6C-F573-4849-A8BD-F74F8B83070B}"/>
              </a:ext>
            </a:extLst>
          </p:cNvPr>
          <p:cNvSpPr>
            <a:spLocks noGrp="1"/>
          </p:cNvSpPr>
          <p:nvPr>
            <p:ph type="sldNum" sz="quarter" idx="12"/>
          </p:nvPr>
        </p:nvSpPr>
        <p:spPr/>
        <p:txBody>
          <a:bodyPr/>
          <a:lstStyle/>
          <a:p>
            <a:fld id="{38C9F775-C4E0-4E2E-9BE3-4107E4B5CFCC}" type="slidenum">
              <a:rPr lang="en-US" smtClean="0"/>
              <a:t>6</a:t>
            </a:fld>
            <a:endParaRPr lang="en-US"/>
          </a:p>
        </p:txBody>
      </p:sp>
    </p:spTree>
    <p:extLst>
      <p:ext uri="{BB962C8B-B14F-4D97-AF65-F5344CB8AC3E}">
        <p14:creationId xmlns:p14="http://schemas.microsoft.com/office/powerpoint/2010/main" val="2896372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A50717-18F2-455F-9D8C-C0EDD1CEA21C}"/>
              </a:ext>
            </a:extLst>
          </p:cNvPr>
          <p:cNvSpPr>
            <a:spLocks noGrp="1"/>
          </p:cNvSpPr>
          <p:nvPr>
            <p:ph type="title"/>
          </p:nvPr>
        </p:nvSpPr>
        <p:spPr/>
        <p:txBody>
          <a:bodyPr/>
          <a:lstStyle/>
          <a:p>
            <a:r>
              <a:rPr lang="en-US" b="1" dirty="0"/>
              <a:t>C</a:t>
            </a:r>
            <a:r>
              <a:rPr lang="en-US" dirty="0"/>
              <a:t>: stay </a:t>
            </a:r>
            <a:r>
              <a:rPr lang="en-US" b="1" dirty="0"/>
              <a:t>Calm</a:t>
            </a:r>
            <a:r>
              <a:rPr lang="en-US" dirty="0"/>
              <a:t> </a:t>
            </a:r>
            <a:r>
              <a:rPr lang="en-US" sz="3200" dirty="0"/>
              <a:t>(even when the caller is not)</a:t>
            </a:r>
          </a:p>
        </p:txBody>
      </p:sp>
      <p:sp>
        <p:nvSpPr>
          <p:cNvPr id="3" name="Content Placeholder 2">
            <a:extLst>
              <a:ext uri="{FF2B5EF4-FFF2-40B4-BE49-F238E27FC236}">
                <a16:creationId xmlns:a16="http://schemas.microsoft.com/office/drawing/2014/main" xmlns="" id="{D218E12D-E489-409D-83FA-EF2B567D3303}"/>
              </a:ext>
            </a:extLst>
          </p:cNvPr>
          <p:cNvSpPr>
            <a:spLocks noGrp="1"/>
          </p:cNvSpPr>
          <p:nvPr>
            <p:ph idx="1"/>
          </p:nvPr>
        </p:nvSpPr>
        <p:spPr/>
        <p:txBody>
          <a:bodyPr>
            <a:normAutofit lnSpcReduction="10000"/>
          </a:bodyPr>
          <a:lstStyle/>
          <a:p>
            <a:r>
              <a:rPr lang="en-US" dirty="0"/>
              <a:t>When tensions are high, it’s a natural tendency to echo those tensions in our posture, speech, and actions.</a:t>
            </a:r>
          </a:p>
          <a:p>
            <a:r>
              <a:rPr lang="en-US" dirty="0"/>
              <a:t>When you’re fielding a call from someone who is obviously upset and taking it out on you, it may take all of your composure not to get upset right along with them.</a:t>
            </a:r>
          </a:p>
          <a:p>
            <a:r>
              <a:rPr lang="en-US" dirty="0"/>
              <a:t>But </a:t>
            </a:r>
            <a:r>
              <a:rPr lang="en-US" i="1" dirty="0"/>
              <a:t>it’s your job to stay calm and reassure the caller that you are here to help</a:t>
            </a:r>
            <a:r>
              <a:rPr lang="en-US" dirty="0"/>
              <a:t>.</a:t>
            </a:r>
          </a:p>
          <a:p>
            <a:r>
              <a:rPr lang="en-US" dirty="0"/>
              <a:t>That being said, it doesn’t mean you should tolerate verbal abuse. If a caller is out of control, it may be appropriate to say something along the lines of, “I can hear how frustrating this is for you, and I will make sure your concern gets to the right party.”</a:t>
            </a:r>
          </a:p>
          <a:p>
            <a:r>
              <a:rPr lang="en-US" dirty="0" smtClean="0"/>
              <a:t>If you </a:t>
            </a:r>
            <a:r>
              <a:rPr lang="en-US" dirty="0"/>
              <a:t>have utilized all the tools at your </a:t>
            </a:r>
            <a:r>
              <a:rPr lang="en-US" dirty="0" smtClean="0"/>
              <a:t>disposal </a:t>
            </a:r>
            <a:r>
              <a:rPr lang="en-US" dirty="0"/>
              <a:t>and you are still unable to regain control of the call, then you may need to escalate it to a supervisor.</a:t>
            </a:r>
          </a:p>
          <a:p>
            <a:endParaRPr lang="en-US" dirty="0"/>
          </a:p>
        </p:txBody>
      </p:sp>
      <p:sp>
        <p:nvSpPr>
          <p:cNvPr id="6" name="Footer Placeholder 5">
            <a:extLst>
              <a:ext uri="{FF2B5EF4-FFF2-40B4-BE49-F238E27FC236}">
                <a16:creationId xmlns:a16="http://schemas.microsoft.com/office/drawing/2014/main" xmlns="" id="{055DD4EA-6869-4FF4-A217-256A7AC7EDDB}"/>
              </a:ext>
            </a:extLst>
          </p:cNvPr>
          <p:cNvSpPr>
            <a:spLocks noGrp="1"/>
          </p:cNvSpPr>
          <p:nvPr>
            <p:ph type="ftr" sz="quarter" idx="11"/>
          </p:nvPr>
        </p:nvSpPr>
        <p:spPr>
          <a:xfrm>
            <a:off x="677334" y="6498565"/>
            <a:ext cx="6297612" cy="365125"/>
          </a:xfrm>
        </p:spPr>
        <p:txBody>
          <a:bodyPr/>
          <a:lstStyle/>
          <a:p>
            <a:r>
              <a:rPr lang="en-US"/>
              <a:t>© 2018 Specialty Answering Service</a:t>
            </a:r>
          </a:p>
        </p:txBody>
      </p:sp>
      <p:sp>
        <p:nvSpPr>
          <p:cNvPr id="7" name="Slide Number Placeholder 6">
            <a:extLst>
              <a:ext uri="{FF2B5EF4-FFF2-40B4-BE49-F238E27FC236}">
                <a16:creationId xmlns:a16="http://schemas.microsoft.com/office/drawing/2014/main" xmlns="" id="{02ECEA86-E28E-48F2-8902-AD8B8C1BA0E0}"/>
              </a:ext>
            </a:extLst>
          </p:cNvPr>
          <p:cNvSpPr>
            <a:spLocks noGrp="1"/>
          </p:cNvSpPr>
          <p:nvPr>
            <p:ph type="sldNum" sz="quarter" idx="12"/>
          </p:nvPr>
        </p:nvSpPr>
        <p:spPr/>
        <p:txBody>
          <a:bodyPr/>
          <a:lstStyle/>
          <a:p>
            <a:fld id="{38C9F775-C4E0-4E2E-9BE3-4107E4B5CFCC}" type="slidenum">
              <a:rPr lang="en-US" smtClean="0"/>
              <a:t>7</a:t>
            </a:fld>
            <a:endParaRPr lang="en-US"/>
          </a:p>
        </p:txBody>
      </p:sp>
    </p:spTree>
    <p:extLst>
      <p:ext uri="{BB962C8B-B14F-4D97-AF65-F5344CB8AC3E}">
        <p14:creationId xmlns:p14="http://schemas.microsoft.com/office/powerpoint/2010/main" val="1754580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A50717-18F2-455F-9D8C-C0EDD1CEA21C}"/>
              </a:ext>
            </a:extLst>
          </p:cNvPr>
          <p:cNvSpPr>
            <a:spLocks noGrp="1"/>
          </p:cNvSpPr>
          <p:nvPr>
            <p:ph type="title"/>
          </p:nvPr>
        </p:nvSpPr>
        <p:spPr/>
        <p:txBody>
          <a:bodyPr/>
          <a:lstStyle/>
          <a:p>
            <a:r>
              <a:rPr lang="en-US" b="1" dirty="0"/>
              <a:t>T</a:t>
            </a:r>
            <a:r>
              <a:rPr lang="en-US" dirty="0"/>
              <a:t>: use a pleasant </a:t>
            </a:r>
            <a:r>
              <a:rPr lang="en-US" b="1" dirty="0"/>
              <a:t>Tone of Voice</a:t>
            </a:r>
            <a:endParaRPr lang="en-US" dirty="0"/>
          </a:p>
        </p:txBody>
      </p:sp>
      <p:sp>
        <p:nvSpPr>
          <p:cNvPr id="3" name="Content Placeholder 2">
            <a:extLst>
              <a:ext uri="{FF2B5EF4-FFF2-40B4-BE49-F238E27FC236}">
                <a16:creationId xmlns:a16="http://schemas.microsoft.com/office/drawing/2014/main" xmlns="" id="{D218E12D-E489-409D-83FA-EF2B567D3303}"/>
              </a:ext>
            </a:extLst>
          </p:cNvPr>
          <p:cNvSpPr>
            <a:spLocks noGrp="1"/>
          </p:cNvSpPr>
          <p:nvPr>
            <p:ph idx="1"/>
          </p:nvPr>
        </p:nvSpPr>
        <p:spPr/>
        <p:txBody>
          <a:bodyPr>
            <a:normAutofit lnSpcReduction="10000"/>
          </a:bodyPr>
          <a:lstStyle/>
          <a:p>
            <a:r>
              <a:rPr lang="en-US" dirty="0" smtClean="0"/>
              <a:t>A call center philosophical </a:t>
            </a:r>
            <a:r>
              <a:rPr lang="en-US" dirty="0"/>
              <a:t>question: “If a caller can’t see a smile through the phone, do they know you’re smiling?” The answer to our question is a resounding YES! </a:t>
            </a:r>
            <a:r>
              <a:rPr lang="en-US" i="1" dirty="0"/>
              <a:t>You can absolutely hear a smile just as clearly as you can hear a frown.</a:t>
            </a:r>
          </a:p>
          <a:p>
            <a:r>
              <a:rPr lang="en-US" dirty="0"/>
              <a:t>This also applies to those times when you aren’t sure how to do something, it’s taking you a little longer to document the caller’s request, you need to call over a supervisor, etc.</a:t>
            </a:r>
          </a:p>
          <a:p>
            <a:r>
              <a:rPr lang="en-US" dirty="0"/>
              <a:t>The idiom, “Fake it ‘til you make it,” comes to mind. </a:t>
            </a:r>
            <a:r>
              <a:rPr lang="en-US" i="1" dirty="0"/>
              <a:t>Callers will be considerably more forgiving of any potential confusion on your part if you maintain a friendly, positive tone throughout the call.</a:t>
            </a:r>
          </a:p>
          <a:p>
            <a:r>
              <a:rPr lang="en-US" dirty="0"/>
              <a:t>So…from your very first, “Hello!” all the way through to, “Enjoy your day!” don’t let your tone drone on the phone. A pleasant voice is always the right choice!</a:t>
            </a:r>
          </a:p>
          <a:p>
            <a:endParaRPr lang="en-US" dirty="0"/>
          </a:p>
        </p:txBody>
      </p:sp>
      <p:sp>
        <p:nvSpPr>
          <p:cNvPr id="6" name="Footer Placeholder 5">
            <a:extLst>
              <a:ext uri="{FF2B5EF4-FFF2-40B4-BE49-F238E27FC236}">
                <a16:creationId xmlns:a16="http://schemas.microsoft.com/office/drawing/2014/main" xmlns="" id="{308FAF44-613B-4161-B541-35C37FB37415}"/>
              </a:ext>
            </a:extLst>
          </p:cNvPr>
          <p:cNvSpPr>
            <a:spLocks noGrp="1"/>
          </p:cNvSpPr>
          <p:nvPr>
            <p:ph type="ftr" sz="quarter" idx="11"/>
          </p:nvPr>
        </p:nvSpPr>
        <p:spPr>
          <a:xfrm>
            <a:off x="677334" y="6498572"/>
            <a:ext cx="6297612" cy="365125"/>
          </a:xfrm>
        </p:spPr>
        <p:txBody>
          <a:bodyPr/>
          <a:lstStyle/>
          <a:p>
            <a:r>
              <a:rPr lang="en-US" dirty="0"/>
              <a:t>© 2018 Specialty Answering Service</a:t>
            </a:r>
          </a:p>
        </p:txBody>
      </p:sp>
      <p:sp>
        <p:nvSpPr>
          <p:cNvPr id="7" name="Slide Number Placeholder 6">
            <a:extLst>
              <a:ext uri="{FF2B5EF4-FFF2-40B4-BE49-F238E27FC236}">
                <a16:creationId xmlns:a16="http://schemas.microsoft.com/office/drawing/2014/main" xmlns="" id="{1CC96D66-2F23-4D45-9C0C-31C082C64AE3}"/>
              </a:ext>
            </a:extLst>
          </p:cNvPr>
          <p:cNvSpPr>
            <a:spLocks noGrp="1"/>
          </p:cNvSpPr>
          <p:nvPr>
            <p:ph type="sldNum" sz="quarter" idx="12"/>
          </p:nvPr>
        </p:nvSpPr>
        <p:spPr/>
        <p:txBody>
          <a:bodyPr/>
          <a:lstStyle/>
          <a:p>
            <a:fld id="{38C9F775-C4E0-4E2E-9BE3-4107E4B5CFCC}" type="slidenum">
              <a:rPr lang="en-US" smtClean="0"/>
              <a:t>8</a:t>
            </a:fld>
            <a:endParaRPr lang="en-US"/>
          </a:p>
        </p:txBody>
      </p:sp>
    </p:spTree>
    <p:extLst>
      <p:ext uri="{BB962C8B-B14F-4D97-AF65-F5344CB8AC3E}">
        <p14:creationId xmlns:p14="http://schemas.microsoft.com/office/powerpoint/2010/main" val="3531500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A50717-18F2-455F-9D8C-C0EDD1CEA21C}"/>
              </a:ext>
            </a:extLst>
          </p:cNvPr>
          <p:cNvSpPr>
            <a:spLocks noGrp="1"/>
          </p:cNvSpPr>
          <p:nvPr>
            <p:ph type="title"/>
          </p:nvPr>
        </p:nvSpPr>
        <p:spPr/>
        <p:txBody>
          <a:bodyPr/>
          <a:lstStyle/>
          <a:p>
            <a:r>
              <a:rPr lang="en-US" b="1" dirty="0"/>
              <a:t>S</a:t>
            </a:r>
            <a:r>
              <a:rPr lang="en-US" dirty="0"/>
              <a:t>: use a </a:t>
            </a:r>
            <a:r>
              <a:rPr lang="en-US" b="1" dirty="0"/>
              <a:t>Smooth Transition</a:t>
            </a:r>
            <a:r>
              <a:rPr lang="en-US" dirty="0"/>
              <a:t> </a:t>
            </a:r>
            <a:r>
              <a:rPr lang="en-US" sz="2400" dirty="0"/>
              <a:t>to avoid dead air</a:t>
            </a:r>
          </a:p>
        </p:txBody>
      </p:sp>
      <p:sp>
        <p:nvSpPr>
          <p:cNvPr id="3" name="Content Placeholder 2">
            <a:extLst>
              <a:ext uri="{FF2B5EF4-FFF2-40B4-BE49-F238E27FC236}">
                <a16:creationId xmlns:a16="http://schemas.microsoft.com/office/drawing/2014/main" xmlns="" id="{D218E12D-E489-409D-83FA-EF2B567D3303}"/>
              </a:ext>
            </a:extLst>
          </p:cNvPr>
          <p:cNvSpPr>
            <a:spLocks noGrp="1"/>
          </p:cNvSpPr>
          <p:nvPr>
            <p:ph idx="1"/>
          </p:nvPr>
        </p:nvSpPr>
        <p:spPr/>
        <p:txBody>
          <a:bodyPr>
            <a:normAutofit/>
          </a:bodyPr>
          <a:lstStyle/>
          <a:p>
            <a:r>
              <a:rPr lang="en-US" i="1" dirty="0"/>
              <a:t>No, this does not mean chit-chat like you’re talking to an old friend.</a:t>
            </a:r>
          </a:p>
          <a:p>
            <a:r>
              <a:rPr lang="en-US" dirty="0"/>
              <a:t>It means that when you’re on a call, try to avoid those uncomfortable pauses while you’re taking notes, accessing a website, or searching FAQs. Imagine how much better your calls would flow if awkward silences were kept to a minimum!</a:t>
            </a:r>
          </a:p>
          <a:p>
            <a:r>
              <a:rPr lang="en-US" dirty="0"/>
              <a:t>For example, as you’re typing notes, you could say, “Okay, let me make sure that I have this correct,” and then you repeat back to the caller what you’re typing as it is being entered. That sure beats the old, “One moment please… [insert insanely long pause here].”</a:t>
            </a:r>
          </a:p>
          <a:p>
            <a:r>
              <a:rPr lang="en-US" dirty="0"/>
              <a:t>Phrases such as, “Hang on a second for me,” “Let me see if I can find that out for you,” and “I’m pulling that information up for you now,” would all work.</a:t>
            </a:r>
          </a:p>
          <a:p>
            <a:endParaRPr lang="en-US" dirty="0"/>
          </a:p>
        </p:txBody>
      </p:sp>
      <p:sp>
        <p:nvSpPr>
          <p:cNvPr id="6" name="Footer Placeholder 5">
            <a:extLst>
              <a:ext uri="{FF2B5EF4-FFF2-40B4-BE49-F238E27FC236}">
                <a16:creationId xmlns:a16="http://schemas.microsoft.com/office/drawing/2014/main" xmlns="" id="{C47A4087-B714-441C-8A79-79DC9C9662EE}"/>
              </a:ext>
            </a:extLst>
          </p:cNvPr>
          <p:cNvSpPr>
            <a:spLocks noGrp="1"/>
          </p:cNvSpPr>
          <p:nvPr>
            <p:ph type="ftr" sz="quarter" idx="11"/>
          </p:nvPr>
        </p:nvSpPr>
        <p:spPr>
          <a:xfrm>
            <a:off x="677334" y="6498572"/>
            <a:ext cx="6297612" cy="365125"/>
          </a:xfrm>
        </p:spPr>
        <p:txBody>
          <a:bodyPr/>
          <a:lstStyle/>
          <a:p>
            <a:r>
              <a:rPr lang="en-US" dirty="0"/>
              <a:t>© 2018 Specialty Answering Service</a:t>
            </a:r>
          </a:p>
        </p:txBody>
      </p:sp>
      <p:sp>
        <p:nvSpPr>
          <p:cNvPr id="7" name="Slide Number Placeholder 6">
            <a:extLst>
              <a:ext uri="{FF2B5EF4-FFF2-40B4-BE49-F238E27FC236}">
                <a16:creationId xmlns:a16="http://schemas.microsoft.com/office/drawing/2014/main" xmlns="" id="{70B20AA0-4D97-4DA0-BC47-C779670539F7}"/>
              </a:ext>
            </a:extLst>
          </p:cNvPr>
          <p:cNvSpPr>
            <a:spLocks noGrp="1"/>
          </p:cNvSpPr>
          <p:nvPr>
            <p:ph type="sldNum" sz="quarter" idx="12"/>
          </p:nvPr>
        </p:nvSpPr>
        <p:spPr/>
        <p:txBody>
          <a:bodyPr/>
          <a:lstStyle/>
          <a:p>
            <a:fld id="{38C9F775-C4E0-4E2E-9BE3-4107E4B5CFCC}" type="slidenum">
              <a:rPr lang="en-US" smtClean="0"/>
              <a:t>9</a:t>
            </a:fld>
            <a:endParaRPr lang="en-US"/>
          </a:p>
        </p:txBody>
      </p:sp>
    </p:spTree>
    <p:extLst>
      <p:ext uri="{BB962C8B-B14F-4D97-AF65-F5344CB8AC3E}">
        <p14:creationId xmlns:p14="http://schemas.microsoft.com/office/powerpoint/2010/main" val="3773884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49</TotalTime>
  <Words>3730</Words>
  <Application>Microsoft Office PowerPoint</Application>
  <PresentationFormat>Widescreen</PresentationFormat>
  <Paragraphs>297</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Trebuchet MS</vt:lpstr>
      <vt:lpstr>Wingdings</vt:lpstr>
      <vt:lpstr>Wingdings 3</vt:lpstr>
      <vt:lpstr>Facet</vt:lpstr>
      <vt:lpstr>  Soft Skills &amp; Empathy, 101</vt:lpstr>
      <vt:lpstr>The [INSERT COMPANY NAME HERE] Customer Service Philosophy</vt:lpstr>
      <vt:lpstr>Basic Terminology</vt:lpstr>
      <vt:lpstr>What makes a great operator?</vt:lpstr>
      <vt:lpstr>F: be Friendly and courteous</vt:lpstr>
      <vt:lpstr>A: use Active Listening skills</vt:lpstr>
      <vt:lpstr>C: stay Calm (even when the caller is not)</vt:lpstr>
      <vt:lpstr>T: use a pleasant Tone of Voice</vt:lpstr>
      <vt:lpstr>S: use a Smooth Transition to avoid dead air</vt:lpstr>
      <vt:lpstr>PRO TIP: Use your experiences as a guide.</vt:lpstr>
      <vt:lpstr>PRO TIP: Use your experiences as a guide, cont’d.</vt:lpstr>
      <vt:lpstr>Sure, some days will be a challenge.</vt:lpstr>
      <vt:lpstr>It means, put yourself in the caller’s shoes!</vt:lpstr>
      <vt:lpstr>When calls go well, what is the end result?</vt:lpstr>
      <vt:lpstr>What is the end result? cont’d.</vt:lpstr>
      <vt:lpstr>What is the end result? cont’d.</vt:lpstr>
      <vt:lpstr>What is the end result? cont’d.</vt:lpstr>
      <vt:lpstr>The Importance of Staying On-Script</vt:lpstr>
      <vt:lpstr>The Importance of Staying On-Script, cont’d.</vt:lpstr>
      <vt:lpstr>The Importance of Staying On-Script, cont’d.</vt:lpstr>
      <vt:lpstr>The Importance of Staying On-Script, cont’d.</vt:lpstr>
      <vt:lpstr>The Importance of Staying On-Script, cont’d.</vt:lpstr>
      <vt:lpstr>Important Side Notes about Going Off-Script</vt:lpstr>
      <vt:lpstr>Important Side Notes about Going Off-Script, cont’d.</vt:lpstr>
      <vt:lpstr>Important Side Notes about Going Off-Script, cont’d.</vt:lpstr>
      <vt:lpstr>Important Side Notes about Going Off-Script, cont’d.</vt:lpstr>
      <vt:lpstr>Soft Skills and In-Call Procedures</vt:lpstr>
      <vt:lpstr>Soft Skills and In-Call Procedures, cont’d.</vt:lpstr>
      <vt:lpstr>Soft Skills and In-Call Procedures, cont’d.</vt:lpstr>
      <vt:lpstr>Soft Skills and In-Call Procedures, cont’d.</vt:lpstr>
      <vt:lpstr>Soft Skills and Empathy Recap!</vt:lpstr>
      <vt:lpstr>THANK YOU FOR FOLLOWING ALONG!  Please let us know if you have any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C-LEVEL TRAINING Soft Skills &amp; Empathy, 101</dc:title>
  <dc:creator>Maria</dc:creator>
  <cp:lastModifiedBy>Maria D'Alleva</cp:lastModifiedBy>
  <cp:revision>12</cp:revision>
  <dcterms:created xsi:type="dcterms:W3CDTF">2018-03-08T17:59:41Z</dcterms:created>
  <dcterms:modified xsi:type="dcterms:W3CDTF">2018-12-24T05:07:45Z</dcterms:modified>
</cp:coreProperties>
</file>